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  <p:sldMasterId id="2147483919" r:id="rId2"/>
    <p:sldMasterId id="2147483932" r:id="rId3"/>
  </p:sldMasterIdLst>
  <p:notesMasterIdLst>
    <p:notesMasterId r:id="rId20"/>
  </p:notesMasterIdLst>
  <p:handoutMasterIdLst>
    <p:handoutMasterId r:id="rId21"/>
  </p:handoutMasterIdLst>
  <p:sldIdLst>
    <p:sldId id="803" r:id="rId4"/>
    <p:sldId id="678" r:id="rId5"/>
    <p:sldId id="754" r:id="rId6"/>
    <p:sldId id="815" r:id="rId7"/>
    <p:sldId id="717" r:id="rId8"/>
    <p:sldId id="750" r:id="rId9"/>
    <p:sldId id="719" r:id="rId10"/>
    <p:sldId id="813" r:id="rId11"/>
    <p:sldId id="764" r:id="rId12"/>
    <p:sldId id="811" r:id="rId13"/>
    <p:sldId id="816" r:id="rId14"/>
    <p:sldId id="817" r:id="rId15"/>
    <p:sldId id="819" r:id="rId16"/>
    <p:sldId id="818" r:id="rId17"/>
    <p:sldId id="820" r:id="rId18"/>
    <p:sldId id="812" r:id="rId1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5FB11"/>
    <a:srgbClr val="FF9966"/>
    <a:srgbClr val="99FF33"/>
    <a:srgbClr val="99FF66"/>
    <a:srgbClr val="00FFFF"/>
    <a:srgbClr val="000099"/>
    <a:srgbClr val="0000FF"/>
    <a:srgbClr val="CC3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89397" autoAdjust="0"/>
  </p:normalViewPr>
  <p:slideViewPr>
    <p:cSldViewPr snapToGrid="0">
      <p:cViewPr varScale="1">
        <p:scale>
          <a:sx n="74" d="100"/>
          <a:sy n="74" d="100"/>
        </p:scale>
        <p:origin x="3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97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724B-B7FC-4DAB-B5EA-ACB4B73B21E7}" type="datetimeFigureOut">
              <a:rPr lang="zh-TW" altLang="en-US" smtClean="0"/>
              <a:pPr/>
              <a:t>2016/10/18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3BFA2-21BE-4E00-AC22-2E9AEFD09F5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7736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CA8231B-AFB3-4CB7-A104-64AA8636704F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EE6C659-38D1-44E3-8D16-129B88163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82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6898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Just like </a:t>
            </a:r>
            <a:r>
              <a:rPr lang="en-US" altLang="zh-TW" dirty="0" err="1" smtClean="0"/>
              <a:t>TutorABC</a:t>
            </a:r>
            <a:r>
              <a:rPr lang="en-US" altLang="zh-TW" dirty="0" smtClean="0"/>
              <a:t>, but we’re a little different</a:t>
            </a:r>
            <a:endParaRPr lang="zh-TW" altLang="en-US" dirty="0" smtClean="0"/>
          </a:p>
        </p:txBody>
      </p:sp>
      <p:sp>
        <p:nvSpPr>
          <p:cNvPr id="3368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8825F-DB1A-4BD5-A960-DC80F5134CA5}" type="slidenum">
              <a:rPr lang="zh-TW" altLang="en-US">
                <a:solidFill>
                  <a:prstClr val="black"/>
                </a:solidFill>
              </a:rPr>
              <a:pPr/>
              <a:t>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8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6898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目前數位教育的三大問題</a:t>
            </a:r>
          </a:p>
        </p:txBody>
      </p:sp>
      <p:sp>
        <p:nvSpPr>
          <p:cNvPr id="3368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8825F-DB1A-4BD5-A960-DC80F5134CA5}" type="slidenum">
              <a:rPr lang="zh-TW" altLang="en-US">
                <a:solidFill>
                  <a:prstClr val="black"/>
                </a:solidFill>
              </a:rPr>
              <a:pPr/>
              <a:t>3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1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6898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368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8825F-DB1A-4BD5-A960-DC80F5134CA5}" type="slidenum">
              <a:rPr lang="zh-TW" altLang="en-US">
                <a:solidFill>
                  <a:prstClr val="black"/>
                </a:solidFill>
              </a:rPr>
              <a:pPr/>
              <a:t>5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2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6898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368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8825F-DB1A-4BD5-A960-DC80F5134CA5}" type="slidenum">
              <a:rPr lang="zh-TW" altLang="en-US">
                <a:solidFill>
                  <a:prstClr val="black"/>
                </a:solidFill>
              </a:rPr>
              <a:pPr/>
              <a:t>6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4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6898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368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8825F-DB1A-4BD5-A960-DC80F5134CA5}" type="slidenum">
              <a:rPr lang="zh-TW" altLang="en-US">
                <a:solidFill>
                  <a:prstClr val="black"/>
                </a:solidFill>
              </a:rPr>
              <a:pPr/>
              <a:t>7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0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這一頁開始</a:t>
            </a:r>
            <a:r>
              <a:rPr lang="en-US" altLang="zh-TW" smtClean="0"/>
              <a:t>DEMO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6C659-38D1-44E3-8D16-129B881639F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664A-B441-49ED-A132-63EAFBB5435A}" type="datetimeFigureOut">
              <a:rPr lang="zh-TW" altLang="en-US" smtClean="0"/>
              <a:pPr/>
              <a:t>2016/10/18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05D7-A407-4BC2-879A-D1D0CD56A0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534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600" y="3886200"/>
            <a:ext cx="7772400" cy="9360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just">
              <a:defRPr sz="3200"/>
            </a:lvl1pPr>
            <a:lvl2pPr algn="just">
              <a:defRPr sz="2800"/>
            </a:lvl2pPr>
            <a:lvl3pPr algn="just">
              <a:defRPr sz="2400"/>
            </a:lvl3pPr>
            <a:lvl4pPr algn="just">
              <a:defRPr sz="2000"/>
            </a:lvl4pPr>
            <a:lvl5pPr algn="just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just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just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FDC-329C-482D-9A68-C36CE09448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2F15-555E-49F7-AAA4-7859F464B6C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39F0-3030-CC4A-9F71-1F82AF9477A4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0680-CD43-4CCF-B0B0-072E18AAF1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9282C-7CDF-094E-84A1-6D59E26C9123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510426-A8BE-45FC-9E04-5249706D8E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5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9282C-7CDF-094E-84A1-6D59E26C9123}" type="datetime1">
              <a:rPr lang="en-US" smtClean="0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510426-A8BE-45FC-9E04-5249706D8E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6426FDC-329C-482D-9A68-C36CE094480D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軟正黑體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2016/10/18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微軟正黑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微軟正黑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7062F15-555E-49F7-AAA4-7859F464B6C6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軟正黑體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微軟正黑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Jim.sun@iask.toda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iask.demo.07@gmail.com" TargetMode="External"/><Relationship Id="rId3" Type="http://schemas.openxmlformats.org/officeDocument/2006/relationships/hyperlink" Target="mailto:iask.demo.02@gmail.com" TargetMode="External"/><Relationship Id="rId7" Type="http://schemas.openxmlformats.org/officeDocument/2006/relationships/hyperlink" Target="mailto:iask.demo.06@gmail.com" TargetMode="External"/><Relationship Id="rId2" Type="http://schemas.openxmlformats.org/officeDocument/2006/relationships/hyperlink" Target="mailto:iask.demo.01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ask.demo.05@gmail.com" TargetMode="External"/><Relationship Id="rId5" Type="http://schemas.openxmlformats.org/officeDocument/2006/relationships/hyperlink" Target="mailto:iask.demo.04@gmail.com" TargetMode="External"/><Relationship Id="rId10" Type="http://schemas.openxmlformats.org/officeDocument/2006/relationships/hyperlink" Target="mailto:iask.demo.09@gmail.com" TargetMode="External"/><Relationship Id="rId4" Type="http://schemas.openxmlformats.org/officeDocument/2006/relationships/hyperlink" Target="mailto:iask.demo.03@gmail.com" TargetMode="External"/><Relationship Id="rId9" Type="http://schemas.openxmlformats.org/officeDocument/2006/relationships/hyperlink" Target="mailto:iask.demo.08@gmail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1018%20iAsk\&#26368;&#32066;&#29256;_&#22909;&#21839;iAsk&#29986;&#21697;&#24433;&#29255;%200823.mov" TargetMode="External"/><Relationship Id="rId1" Type="http://schemas.microsoft.com/office/2007/relationships/media" Target="file:///C:\Users\user\Desktop\1018%20iAsk\&#26368;&#32066;&#29256;_&#22909;&#21839;iAsk&#29986;&#21697;&#24433;&#29255;%200823.mov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250776" y="3401411"/>
            <a:ext cx="6705600" cy="221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瀚</a:t>
            </a:r>
            <a:r>
              <a:rPr kumimoji="0"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師</a:t>
            </a:r>
            <a:r>
              <a:rPr kumimoji="0"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科技 </a:t>
            </a:r>
            <a:r>
              <a:rPr kumimoji="0" lang="en-US" altLang="zh-TW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AceMentor</a:t>
            </a:r>
            <a:r>
              <a:rPr kumimoji="0"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/>
              </a:rPr>
              <a:t> </a:t>
            </a:r>
            <a:r>
              <a:rPr kumimoji="0"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endParaRPr kumimoji="0" lang="en-US" altLang="zh-TW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2016</a:t>
            </a:r>
            <a:r>
              <a:rPr kumimoji="0"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kumimoji="0" lang="en-US" altLang="zh-TW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kumimoji="0"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Q4</a:t>
            </a:r>
            <a:endParaRPr kumimoji="0" lang="en-US" altLang="zh-TW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hlinkClick r:id="rId2"/>
              </a:rPr>
              <a:t>Matt.Tseng@iask.today</a:t>
            </a:r>
            <a:endParaRPr kumimoji="0" lang="en-US" altLang="zh-TW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/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en-US" altLang="zh-TW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/>
              </a:rPr>
              <a:t>http://</a:t>
            </a:r>
            <a:r>
              <a:rPr kumimoji="0"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/>
              </a:rPr>
              <a:t>www.iask.today</a:t>
            </a:r>
            <a:endParaRPr kumimoji="0" lang="en-US" altLang="zh-TW" sz="2400" b="1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917575" y="4563002"/>
            <a:ext cx="7327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532256" y="1941006"/>
            <a:ext cx="802488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好問</a:t>
            </a:r>
            <a:r>
              <a:rPr lang="en-US" altLang="zh-TW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400" b="1" dirty="0" smtClean="0">
                <a:solidFill>
                  <a:srgbClr val="C00000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  <a:t>iAsk</a:t>
            </a:r>
            <a:r>
              <a:rPr lang="en-US" altLang="zh-TW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即時輔導媒合服務</a:t>
            </a:r>
            <a:endParaRPr lang="en-US" altLang="zh-TW" sz="4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共享經濟的教育典範 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新一代的隨身導師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7" y="229168"/>
            <a:ext cx="1053722" cy="105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00" y="184353"/>
            <a:ext cx="951442" cy="115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8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552431" y="892984"/>
            <a:ext cx="8177776" cy="5451546"/>
          </a:xfrm>
          <a:prstGeom prst="roundRect">
            <a:avLst>
              <a:gd name="adj" fmla="val 6087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514350" marR="0" lvl="0" indent="-514350" defTabSz="91440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個人</a:t>
            </a:r>
            <a:r>
              <a:rPr kumimoji="0" lang="zh-TW" altLang="en-US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定製化</a:t>
            </a: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輔導服務、</a:t>
            </a:r>
            <a:r>
              <a:rPr kumimoji="0" lang="zh-TW" altLang="en-US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非即時</a:t>
            </a:r>
            <a:r>
              <a:rPr kumimoji="0" lang="zh-TW" altLang="en-US" sz="2600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一對多</a:t>
            </a: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課堂服務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514350" marR="0" lvl="0" indent="-514350" defTabSz="91440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與</a:t>
            </a:r>
            <a:r>
              <a:rPr kumimoji="0" lang="zh-TW" altLang="en-US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實體活動及組織</a:t>
            </a: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串聯或整合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(Online</a:t>
            </a:r>
            <a:r>
              <a:rPr kumimoji="0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to Offline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514350" lvl="0" indent="-514350" defTabSz="9144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600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透過</a:t>
            </a:r>
            <a:r>
              <a:rPr kumimoji="0" lang="zh-TW" altLang="en-US" sz="2600" b="1" u="sng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數據</a:t>
            </a:r>
            <a:r>
              <a:rPr kumimoji="0" lang="zh-TW" altLang="en-US" sz="2600" b="1" u="sng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分析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2600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提供教師及合作夥伴更精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準</a:t>
            </a:r>
            <a:r>
              <a:rPr kumimoji="0" lang="zh-TW" altLang="en-US" sz="2600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的教學建議及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行銷服務 </a:t>
            </a:r>
            <a:endParaRPr kumimoji="0" lang="en-US" altLang="zh-TW" sz="26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defTabSz="9144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600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與政府及學校的</a:t>
            </a:r>
            <a:r>
              <a:rPr kumimoji="0" lang="zh-TW" altLang="en-US" sz="2600" b="1" u="sng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數位教學平台串聯</a:t>
            </a:r>
            <a:r>
              <a:rPr kumimoji="0" lang="zh-TW" altLang="en-US" sz="2600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，完整學生學習</a:t>
            </a:r>
            <a:endParaRPr kumimoji="0" lang="en-US" altLang="zh-TW" sz="2600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defTabSz="9144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600" b="1" u="sng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擴大使用族群</a:t>
            </a:r>
            <a:r>
              <a:rPr kumimoji="0" lang="zh-TW" altLang="en-US" sz="2600" b="1" u="sng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到其他地區</a:t>
            </a:r>
            <a:r>
              <a:rPr kumimoji="0" lang="zh-TW" altLang="en-US" sz="26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（例如東南亞、大陸）</a:t>
            </a:r>
            <a:endParaRPr kumimoji="0" lang="en-US" altLang="zh-TW" sz="26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marR="0" lvl="0" indent="-514350" defTabSz="91440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擴展到</a:t>
            </a:r>
            <a:r>
              <a:rPr kumimoji="0" lang="zh-TW" alt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各</a:t>
            </a:r>
            <a:r>
              <a:rPr kumimoji="0" lang="zh-TW" altLang="en-US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類型的學習或諮詢</a:t>
            </a:r>
            <a:r>
              <a:rPr kumimoji="0" lang="zh-TW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kumimoji="0" lang="en-US" altLang="zh-TW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心理、藝文、成人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、</a:t>
            </a: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語言、醫療、法律等等）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514350" marR="0" lvl="0" indent="-514350" defTabSz="91440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推薦</a:t>
            </a:r>
            <a:r>
              <a:rPr kumimoji="0" lang="en-US" altLang="zh-TW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銷售</a:t>
            </a:r>
            <a:r>
              <a:rPr kumimoji="0" lang="zh-TW" altLang="en-US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其他付</a:t>
            </a:r>
            <a:r>
              <a:rPr kumimoji="0" lang="zh-TW" alt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費內容或服務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8640" y="58258"/>
            <a:ext cx="9005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平台</a:t>
            </a:r>
            <a:r>
              <a:rPr kumimoji="0" lang="zh-TW" altLang="en-US" sz="3600" b="1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教師</a:t>
            </a:r>
            <a:r>
              <a:rPr kumimoji="0" lang="zh-TW" altLang="en-US" sz="3600" b="1" dirty="0" smtClean="0">
                <a:latin typeface="標楷體" pitchFamily="65" charset="-120"/>
                <a:ea typeface="標楷體" pitchFamily="65" charset="-120"/>
              </a:rPr>
              <a:t>未來的發展潛力無窮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345102203-1850052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1308664"/>
            <a:ext cx="2609850" cy="24384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68562" y="4267200"/>
            <a:ext cx="5367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為什麼我要加入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好問</a:t>
            </a:r>
            <a:r>
              <a:rPr lang="en-US" altLang="zh-TW" sz="3200" b="1" dirty="0" smtClean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iAsk</a:t>
            </a:r>
          </a:p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成為新一代的行動教師呢？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ask.today/assets/images/teacher/teacher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3625"/>
            <a:ext cx="9144000" cy="5129386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8640" y="238138"/>
            <a:ext cx="9005359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3600" b="1" dirty="0" smtClean="0">
                <a:latin typeface="標楷體" pitchFamily="65" charset="-120"/>
                <a:ea typeface="標楷體" pitchFamily="65" charset="-120"/>
              </a:rPr>
              <a:t>掌握最新行動學習趨勢</a:t>
            </a:r>
            <a:endParaRPr kumimoji="0"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3600" b="1" dirty="0" smtClean="0">
                <a:latin typeface="標楷體" pitchFamily="65" charset="-120"/>
                <a:ea typeface="標楷體" pitchFamily="65" charset="-120"/>
              </a:rPr>
              <a:t>累積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實戰經驗</a:t>
            </a:r>
            <a:r>
              <a:rPr kumimoji="0" lang="zh-TW" altLang="en-US" sz="3600" b="1" dirty="0" smtClean="0">
                <a:latin typeface="標楷體" pitchFamily="65" charset="-120"/>
                <a:ea typeface="標楷體" pitchFamily="65" charset="-120"/>
              </a:rPr>
              <a:t>並增加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額外收入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kobear.weebly.com/uploads/1/9/9/7/19975491/6925882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9327" y="1024511"/>
            <a:ext cx="5133975" cy="3114676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079292" y="4447081"/>
            <a:ext cx="7270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未來的互動學習，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越來越高的比例都會在行動載具上發生；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熟悉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遠距輔導的技巧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成為必備技能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55820" y="19879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歡迎下載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註冊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30374" t="19492" r="27459" b="24187"/>
          <a:stretch>
            <a:fillRect/>
          </a:stretch>
        </p:blipFill>
        <p:spPr bwMode="auto">
          <a:xfrm>
            <a:off x="-1" y="-8808"/>
            <a:ext cx="9144001" cy="686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測試學生帳號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編號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Email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密碼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Demo 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hlinkClick r:id="rId2"/>
                        </a:rPr>
                        <a:t>iask.demo.01@gmail.com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Demo 02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hlinkClick r:id="rId3"/>
                        </a:rPr>
                        <a:t>iask.demo.02@gmail.com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Demo 03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hlinkClick r:id="rId4"/>
                        </a:rPr>
                        <a:t>iask.demo.03@gmail.com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Demo 04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hlinkClick r:id="rId5"/>
                        </a:rPr>
                        <a:t>iask.demo.04@gmail.com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Demo 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hlinkClick r:id="rId6"/>
                        </a:rPr>
                        <a:t>iask.demo.05@gmail.com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Demo 06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hlinkClick r:id="rId7"/>
                        </a:rPr>
                        <a:t>iask.demo.06@gmail.com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Demo 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hlinkClick r:id="rId8"/>
                        </a:rPr>
                        <a:t>iask.demo.07@gmail.com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Demo 08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hlinkClick r:id="rId9"/>
                        </a:rPr>
                        <a:t>iask.demo.08@gmail.com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Demo 09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hlinkClick r:id="rId10"/>
                        </a:rPr>
                        <a:t>iask.demo.09@gmail.com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Demo 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hlinkClick r:id="rId2"/>
                        </a:rPr>
                        <a:t>iask.demo.10@gmail.com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123456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363" y="1786266"/>
            <a:ext cx="8339367" cy="1362075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瀚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師科技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誠摯邀請您的熱情參與，</a:t>
            </a:r>
            <a:r>
              <a:rPr lang="en-US" altLang="zh-TW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一同打造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領導世界的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數位教育服務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00" y="184353"/>
            <a:ext cx="951442" cy="115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7" y="229168"/>
            <a:ext cx="1053722" cy="105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15635" y="3458028"/>
            <a:ext cx="5812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聯絡方式（曾先生）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en-US" altLang="zh-TW" sz="2400" b="1" dirty="0" smtClean="0">
                <a:solidFill>
                  <a:srgbClr val="0070C0"/>
                </a:solidFill>
              </a:rPr>
              <a:t>Matt.Tseng@iask.today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服務網址：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u="sng" dirty="0">
                <a:solidFill>
                  <a:srgbClr val="0070C0"/>
                </a:solidFill>
              </a:rPr>
              <a:t>www.iAsk.today</a:t>
            </a:r>
          </a:p>
          <a:p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538760"/>
            <a:ext cx="5414418" cy="166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8640" y="303922"/>
            <a:ext cx="9005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共享經濟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&amp;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數位教學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的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趨勢全球風湧發展</a:t>
            </a:r>
            <a:endParaRPr kumimoji="0" lang="zh-TW" altLang="en-US" sz="3600" b="1" dirty="0">
              <a:latin typeface="Arial" pitchFamily="34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70408"/>
            <a:ext cx="4536504" cy="2805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圓角矩形 5"/>
          <p:cNvSpPr/>
          <p:nvPr/>
        </p:nvSpPr>
        <p:spPr>
          <a:xfrm>
            <a:off x="5472608" y="1298400"/>
            <a:ext cx="3563888" cy="483059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閒置資產」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「剛性需求」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透過創新平台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進行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有效媒合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「行動裝置」、「通訊軟體」、「社群平台」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已經十分普及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「數位教育」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「數位學習」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快速發展為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有效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模式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14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8640" y="200834"/>
            <a:ext cx="90053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瀚師</a:t>
            </a:r>
            <a:r>
              <a:rPr lang="zh-TW" altLang="en-US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的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使命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–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解決</a:t>
            </a:r>
            <a:r>
              <a:rPr lang="zh-TW" altLang="en-US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三大數位教育問題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400923" y="3874199"/>
            <a:ext cx="8177776" cy="23265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結合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良師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的經驗與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數位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的創新，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800"/>
              </a:spcBef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為任何具有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答問</a:t>
            </a:r>
            <a:r>
              <a:rPr lang="zh-TW" altLang="en-US" sz="2400" b="1" u="sng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解惑、引導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需求的學習者，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800"/>
              </a:spcBef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即時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個人化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有效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的學習輔導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77666" y="1391402"/>
            <a:ext cx="2464503" cy="1323833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學生學習時的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疑問無法即時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獲得適當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解答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／提點</a:t>
            </a:r>
            <a:endParaRPr lang="zh-TW" altLang="en-US" sz="2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6119334" y="1393503"/>
            <a:ext cx="2773262" cy="1323833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眾多優良的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教師資源及數位資源</a:t>
            </a: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未能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有效整合及</a:t>
            </a: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普及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3104560" y="1391402"/>
            <a:ext cx="2773262" cy="1323833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zh-TW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自主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zh-TW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能力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較低</a:t>
            </a: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，家長</a:t>
            </a: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常</a:t>
            </a: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信任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數位工具</a:t>
            </a:r>
            <a:endParaRPr lang="zh-TW" altLang="en-US" sz="2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7" name="肘形接點 26"/>
          <p:cNvCxnSpPr>
            <a:stCxn id="24" idx="2"/>
            <a:endCxn id="14" idx="0"/>
          </p:cNvCxnSpPr>
          <p:nvPr/>
        </p:nvCxnSpPr>
        <p:spPr>
          <a:xfrm rot="16200000" flipH="1">
            <a:off x="2520382" y="1904770"/>
            <a:ext cx="1158964" cy="2779893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肘形接點 27"/>
          <p:cNvCxnSpPr>
            <a:stCxn id="25" idx="2"/>
            <a:endCxn id="14" idx="0"/>
          </p:cNvCxnSpPr>
          <p:nvPr/>
        </p:nvCxnSpPr>
        <p:spPr>
          <a:xfrm rot="5400000">
            <a:off x="5419457" y="1787690"/>
            <a:ext cx="1156863" cy="3016154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直線單箭頭接點 28"/>
          <p:cNvCxnSpPr>
            <a:stCxn id="26" idx="2"/>
            <a:endCxn id="14" idx="0"/>
          </p:cNvCxnSpPr>
          <p:nvPr/>
        </p:nvCxnSpPr>
        <p:spPr>
          <a:xfrm flipH="1">
            <a:off x="4489811" y="2715235"/>
            <a:ext cx="1380" cy="11589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400923" y="1200149"/>
            <a:ext cx="456327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1</a:t>
            </a:r>
            <a:endParaRPr lang="zh-TW" altLang="en-US" b="1" dirty="0"/>
          </a:p>
        </p:txBody>
      </p:sp>
      <p:sp>
        <p:nvSpPr>
          <p:cNvPr id="21" name="橢圓 20"/>
          <p:cNvSpPr/>
          <p:nvPr/>
        </p:nvSpPr>
        <p:spPr>
          <a:xfrm>
            <a:off x="3099864" y="1200149"/>
            <a:ext cx="456327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2</a:t>
            </a:r>
            <a:endParaRPr lang="zh-TW" altLang="en-US" b="1" dirty="0"/>
          </a:p>
        </p:txBody>
      </p:sp>
      <p:sp>
        <p:nvSpPr>
          <p:cNvPr id="22" name="橢圓 21"/>
          <p:cNvSpPr/>
          <p:nvPr/>
        </p:nvSpPr>
        <p:spPr>
          <a:xfrm>
            <a:off x="6032648" y="1200149"/>
            <a:ext cx="456327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3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725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5" grpId="0" animBg="1"/>
      <p:bldP spid="26" grpId="0" animBg="1"/>
      <p:bldP spid="11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最終版_好問iAsk產品影片 0823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428" y="1228725"/>
            <a:ext cx="8362122" cy="4621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5854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6436" y="126498"/>
            <a:ext cx="9005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b="1" dirty="0">
                <a:latin typeface="Arial" pitchFamily="34" charset="0"/>
                <a:ea typeface="標楷體" pitchFamily="65" charset="-120"/>
              </a:rPr>
              <a:t>首先推出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好問</a:t>
            </a:r>
            <a:r>
              <a:rPr kumimoji="0" lang="en-US" altLang="zh-TW" sz="3600" b="1" dirty="0" smtClean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kumimoji="0" lang="en-US" altLang="zh-TW" sz="3600" b="1" dirty="0" smtClean="0">
                <a:solidFill>
                  <a:srgbClr val="C00000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  <a:t>iAsk</a:t>
            </a:r>
            <a:r>
              <a:rPr kumimoji="0" lang="en-US" altLang="zh-TW" sz="3600" b="1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 </a:t>
            </a:r>
            <a:r>
              <a:rPr kumimoji="0" lang="zh-TW" altLang="en-US" sz="3600" b="1" dirty="0" smtClean="0">
                <a:latin typeface="Arial" pitchFamily="34" charset="0"/>
                <a:ea typeface="標楷體" pitchFamily="65" charset="-120"/>
              </a:rPr>
              <a:t>線上即時輔導媒合</a:t>
            </a:r>
            <a:r>
              <a:rPr lang="zh-TW" altLang="en-US" sz="3600" b="1" dirty="0">
                <a:latin typeface="Arial" pitchFamily="34" charset="0"/>
                <a:ea typeface="標楷體" pitchFamily="65" charset="-120"/>
              </a:rPr>
              <a:t>服務</a:t>
            </a:r>
            <a:endParaRPr kumimoji="0" lang="zh-TW" altLang="en-US" sz="3600" b="1" dirty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28" name="雲朵形圖說文字 27"/>
          <p:cNvSpPr/>
          <p:nvPr/>
        </p:nvSpPr>
        <p:spPr>
          <a:xfrm>
            <a:off x="2180491" y="1052736"/>
            <a:ext cx="5210087" cy="4762385"/>
          </a:xfrm>
          <a:prstGeom prst="cloudCallout">
            <a:avLst>
              <a:gd name="adj1" fmla="val 20271"/>
              <a:gd name="adj2" fmla="val 47238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29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-8583" y="3737644"/>
            <a:ext cx="24360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1600" b="1" u="sng" dirty="0">
                <a:latin typeface="標楷體" pitchFamily="65" charset="-120"/>
                <a:ea typeface="標楷體" pitchFamily="65" charset="-120"/>
              </a:rPr>
              <a:t>教</a:t>
            </a:r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師為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具有中小學教師資格或專業訓練人員，教學背景及線上評價資訊透明，配合監督查核機制，確保</a:t>
            </a:r>
            <a:r>
              <a:rPr lang="zh-TW" altLang="en-US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教師及教學品質</a:t>
            </a:r>
            <a:endParaRPr lang="en-US" altLang="zh-TW" sz="16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教師利用手機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平板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App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隨時隨地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上線輔導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921306" y="4077101"/>
            <a:ext cx="2236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利用手機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平板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App)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隨時隨地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發問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學生購買點數，根據老師等級及使用時間，</a:t>
            </a:r>
            <a:r>
              <a:rPr lang="zh-TW" altLang="en-US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彈性收費</a:t>
            </a:r>
            <a:endParaRPr lang="en-US" altLang="zh-TW" sz="16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915790" y="1810555"/>
            <a:ext cx="42492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即時發問與媒合*：</a:t>
            </a:r>
            <a:endParaRPr lang="en-US" altLang="zh-TW" b="1" u="sng" dirty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學生可選擇在線上的老師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老師也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可選擇已發問，在線上等待的學生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943086" y="2708986"/>
            <a:ext cx="41446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即時答問</a:t>
            </a:r>
            <a:r>
              <a:rPr lang="en-US" altLang="zh-TW" b="1" u="sng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解惑</a:t>
            </a:r>
            <a:r>
              <a:rPr lang="en-US" altLang="zh-TW" b="1" u="sng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引導方式</a:t>
            </a:r>
            <a:endParaRPr lang="en-US" altLang="zh-TW" b="1" u="sng" dirty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拍照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文字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語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音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互動白板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類似</a:t>
            </a:r>
            <a:r>
              <a:rPr lang="zh-TW" altLang="en-US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  <a:t>Line</a:t>
            </a:r>
            <a:r>
              <a:rPr lang="en-US" altLang="zh-TW" sz="1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endParaRPr lang="en-US" altLang="zh-TW" sz="1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1600" dirty="0" smtClean="0">
                <a:latin typeface="+mj-lt"/>
                <a:ea typeface="標楷體" pitchFamily="65" charset="-120"/>
              </a:rPr>
              <a:t>10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分鐘為單元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雙方可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彈性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延長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可運用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平台提供的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教學資源及工具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例如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第三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方學習資源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增加輔導成效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1" y="3001728"/>
            <a:ext cx="1542423" cy="102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23" y="2137928"/>
            <a:ext cx="1612959" cy="107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92" y="3001728"/>
            <a:ext cx="1471832" cy="73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224" y="1367782"/>
            <a:ext cx="1358716" cy="173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75" y="1367782"/>
            <a:ext cx="1215653" cy="97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文字方塊 37"/>
          <p:cNvSpPr txBox="1"/>
          <p:nvPr/>
        </p:nvSpPr>
        <p:spPr>
          <a:xfrm>
            <a:off x="2943086" y="4075638"/>
            <a:ext cx="4144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輔導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後</a:t>
            </a:r>
            <a:r>
              <a:rPr lang="en-US" altLang="zh-TW" b="1" u="sng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線下</a:t>
            </a:r>
            <a:endParaRPr lang="en-US" altLang="zh-TW" b="1" u="sng" dirty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老師跟學生</a:t>
            </a:r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互相評價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，交換訊息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en-US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問答過程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可選擇公開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分享，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產生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再利用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更多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討論的機會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20275" y="6103409"/>
            <a:ext cx="798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* 稍後也會提供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非即時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之問答服務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** 第一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階段以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高中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國中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為主要客群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1600" b="1" u="sng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對</a:t>
            </a:r>
            <a:r>
              <a:rPr lang="en-US" altLang="zh-TW" sz="1600" b="1" u="sng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為主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之後會增加</a:t>
            </a:r>
            <a:r>
              <a:rPr lang="en-US" altLang="zh-TW" sz="1600" b="1" u="sng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對多等形式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95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69321" y="122572"/>
            <a:ext cx="9005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kumimoji="0" lang="zh-TW" altLang="en-US" sz="36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優勢一：</a:t>
            </a:r>
            <a:r>
              <a:rPr kumimoji="0" lang="zh-TW" altLang="en-US" sz="3600" b="1" dirty="0" smtClean="0">
                <a:latin typeface="Arial" pitchFamily="34" charset="0"/>
                <a:ea typeface="標楷體" pitchFamily="65" charset="-120"/>
              </a:rPr>
              <a:t>發揮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行動</a:t>
            </a:r>
            <a:r>
              <a:rPr kumimoji="0" lang="en-US" altLang="zh-TW" sz="3600" b="1" dirty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/</a:t>
            </a:r>
            <a:r>
              <a:rPr kumimoji="0" lang="zh-TW" altLang="en-US" sz="3600" b="1" dirty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即時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互動</a:t>
            </a:r>
            <a:r>
              <a:rPr kumimoji="0" lang="zh-TW" altLang="en-US" sz="3600" b="1" dirty="0" smtClean="0">
                <a:latin typeface="Arial" pitchFamily="34" charset="0"/>
                <a:ea typeface="標楷體" pitchFamily="65" charset="-120"/>
              </a:rPr>
              <a:t>的形式</a:t>
            </a:r>
            <a:r>
              <a:rPr kumimoji="0" lang="zh-TW" altLang="en-US" sz="3600" b="1" dirty="0">
                <a:latin typeface="Arial" pitchFamily="34" charset="0"/>
                <a:ea typeface="標楷體" pitchFamily="65" charset="-120"/>
              </a:rPr>
              <a:t>與</a:t>
            </a:r>
            <a:r>
              <a:rPr kumimoji="0" lang="zh-TW" altLang="en-US" sz="3600" b="1" dirty="0" smtClean="0">
                <a:latin typeface="Arial" pitchFamily="34" charset="0"/>
                <a:ea typeface="標楷體" pitchFamily="65" charset="-120"/>
              </a:rPr>
              <a:t>技術</a:t>
            </a:r>
            <a:endParaRPr kumimoji="0" lang="zh-TW" altLang="en-US" sz="3600" b="1" dirty="0">
              <a:latin typeface="Arial" pitchFamily="34" charset="0"/>
              <a:ea typeface="標楷體" pitchFamily="65" charset="-120"/>
            </a:endParaRP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73" y="1199084"/>
            <a:ext cx="1820997" cy="323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89" y="3337116"/>
            <a:ext cx="1820997" cy="323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951" y="1202377"/>
            <a:ext cx="1820996" cy="323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703" y="3364417"/>
            <a:ext cx="1820996" cy="323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121" y="1202376"/>
            <a:ext cx="1820997" cy="323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圓角矩形 40"/>
          <p:cNvSpPr/>
          <p:nvPr/>
        </p:nvSpPr>
        <p:spPr>
          <a:xfrm>
            <a:off x="738689" y="2479839"/>
            <a:ext cx="910498" cy="2606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登入</a:t>
            </a:r>
            <a:endParaRPr lang="zh-TW" altLang="en-US" sz="1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1081680" y="4732711"/>
            <a:ext cx="1043560" cy="2606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準備發問</a:t>
            </a:r>
            <a:endParaRPr lang="zh-TW" altLang="en-US" sz="1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2896163" y="2468983"/>
            <a:ext cx="1043560" cy="3138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提出問題</a:t>
            </a:r>
            <a:endParaRPr lang="zh-TW" altLang="en-US" sz="1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" name="圓角矩形 43"/>
          <p:cNvSpPr/>
          <p:nvPr/>
        </p:nvSpPr>
        <p:spPr>
          <a:xfrm>
            <a:off x="5087669" y="2406086"/>
            <a:ext cx="1043560" cy="4233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即時互動文字</a:t>
            </a:r>
            <a:r>
              <a:rPr lang="en-US" altLang="zh-TW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語音</a:t>
            </a:r>
            <a:endParaRPr lang="zh-TW" altLang="en-US" sz="1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6464626" y="4753264"/>
            <a:ext cx="1043560" cy="5389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即時互動</a:t>
            </a:r>
            <a:endParaRPr lang="en-US" altLang="zh-TW" sz="1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圖片</a:t>
            </a:r>
            <a:r>
              <a:rPr lang="en-US" altLang="zh-TW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白板</a:t>
            </a:r>
            <a:endParaRPr lang="zh-TW" altLang="en-US" sz="1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6" name="內容版面配置區 4" descr="2016-03-27_182035.jpg"/>
          <p:cNvPicPr>
            <a:picLocks noGrp="1"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3881" y="3280009"/>
            <a:ext cx="1889842" cy="333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圓角矩形 46"/>
          <p:cNvSpPr/>
          <p:nvPr/>
        </p:nvSpPr>
        <p:spPr>
          <a:xfrm>
            <a:off x="3839462" y="4735751"/>
            <a:ext cx="1043560" cy="5564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瀏覽</a:t>
            </a:r>
            <a:r>
              <a:rPr lang="en-US" altLang="zh-TW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選擇線上教師</a:t>
            </a:r>
            <a:endParaRPr lang="zh-TW" altLang="en-US" sz="1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" name="內容版面配置區 6" descr="2016-03-28_121409.jpg"/>
          <p:cNvPicPr>
            <a:picLocks noGrp="1"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4201" y="1202377"/>
            <a:ext cx="1774953" cy="313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圓角矩形 48"/>
          <p:cNvSpPr/>
          <p:nvPr/>
        </p:nvSpPr>
        <p:spPr>
          <a:xfrm>
            <a:off x="7332920" y="2430883"/>
            <a:ext cx="1043560" cy="4449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結束輔導</a:t>
            </a:r>
            <a:endParaRPr lang="en-US" altLang="zh-TW" sz="1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給予評價</a:t>
            </a:r>
            <a:endParaRPr lang="zh-TW" altLang="en-US" sz="1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6356909" y="5854976"/>
            <a:ext cx="197510" cy="241731"/>
          </a:xfrm>
          <a:custGeom>
            <a:avLst/>
            <a:gdLst>
              <a:gd name="connsiteX0" fmla="*/ 58521 w 197510"/>
              <a:gd name="connsiteY0" fmla="*/ 241402 h 241731"/>
              <a:gd name="connsiteX1" fmla="*/ 43891 w 197510"/>
              <a:gd name="connsiteY1" fmla="*/ 204826 h 241731"/>
              <a:gd name="connsiteX2" fmla="*/ 36576 w 197510"/>
              <a:gd name="connsiteY2" fmla="*/ 175565 h 241731"/>
              <a:gd name="connsiteX3" fmla="*/ 21945 w 197510"/>
              <a:gd name="connsiteY3" fmla="*/ 153619 h 241731"/>
              <a:gd name="connsiteX4" fmla="*/ 14630 w 197510"/>
              <a:gd name="connsiteY4" fmla="*/ 131674 h 241731"/>
              <a:gd name="connsiteX5" fmla="*/ 0 w 197510"/>
              <a:gd name="connsiteY5" fmla="*/ 117043 h 241731"/>
              <a:gd name="connsiteX6" fmla="*/ 14630 w 197510"/>
              <a:gd name="connsiteY6" fmla="*/ 87782 h 241731"/>
              <a:gd name="connsiteX7" fmla="*/ 73152 w 197510"/>
              <a:gd name="connsiteY7" fmla="*/ 43891 h 241731"/>
              <a:gd name="connsiteX8" fmla="*/ 95097 w 197510"/>
              <a:gd name="connsiteY8" fmla="*/ 29261 h 241731"/>
              <a:gd name="connsiteX9" fmla="*/ 109728 w 197510"/>
              <a:gd name="connsiteY9" fmla="*/ 14630 h 241731"/>
              <a:gd name="connsiteX10" fmla="*/ 153619 w 197510"/>
              <a:gd name="connsiteY10" fmla="*/ 0 h 241731"/>
              <a:gd name="connsiteX11" fmla="*/ 175565 w 197510"/>
              <a:gd name="connsiteY11" fmla="*/ 14630 h 241731"/>
              <a:gd name="connsiteX12" fmla="*/ 197510 w 197510"/>
              <a:gd name="connsiteY12" fmla="*/ 73152 h 241731"/>
              <a:gd name="connsiteX13" fmla="*/ 182880 w 197510"/>
              <a:gd name="connsiteY13" fmla="*/ 117043 h 241731"/>
              <a:gd name="connsiteX14" fmla="*/ 160934 w 197510"/>
              <a:gd name="connsiteY14" fmla="*/ 131674 h 241731"/>
              <a:gd name="connsiteX15" fmla="*/ 138989 w 197510"/>
              <a:gd name="connsiteY15" fmla="*/ 153619 h 241731"/>
              <a:gd name="connsiteX16" fmla="*/ 109728 w 197510"/>
              <a:gd name="connsiteY16" fmla="*/ 168250 h 241731"/>
              <a:gd name="connsiteX17" fmla="*/ 87782 w 197510"/>
              <a:gd name="connsiteY17" fmla="*/ 182880 h 241731"/>
              <a:gd name="connsiteX18" fmla="*/ 58521 w 197510"/>
              <a:gd name="connsiteY18" fmla="*/ 241402 h 24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7510" h="241731">
                <a:moveTo>
                  <a:pt x="58521" y="241402"/>
                </a:moveTo>
                <a:cubicBezTo>
                  <a:pt x="51206" y="245060"/>
                  <a:pt x="48043" y="217283"/>
                  <a:pt x="43891" y="204826"/>
                </a:cubicBezTo>
                <a:cubicBezTo>
                  <a:pt x="40712" y="195288"/>
                  <a:pt x="40536" y="184806"/>
                  <a:pt x="36576" y="175565"/>
                </a:cubicBezTo>
                <a:cubicBezTo>
                  <a:pt x="33113" y="167484"/>
                  <a:pt x="26822" y="160934"/>
                  <a:pt x="21945" y="153619"/>
                </a:cubicBezTo>
                <a:cubicBezTo>
                  <a:pt x="19507" y="146304"/>
                  <a:pt x="18597" y="138286"/>
                  <a:pt x="14630" y="131674"/>
                </a:cubicBezTo>
                <a:cubicBezTo>
                  <a:pt x="11082" y="125760"/>
                  <a:pt x="0" y="123940"/>
                  <a:pt x="0" y="117043"/>
                </a:cubicBezTo>
                <a:cubicBezTo>
                  <a:pt x="0" y="106138"/>
                  <a:pt x="7935" y="96390"/>
                  <a:pt x="14630" y="87782"/>
                </a:cubicBezTo>
                <a:cubicBezTo>
                  <a:pt x="44050" y="49956"/>
                  <a:pt x="40488" y="54779"/>
                  <a:pt x="73152" y="43891"/>
                </a:cubicBezTo>
                <a:cubicBezTo>
                  <a:pt x="80467" y="39014"/>
                  <a:pt x="88232" y="34753"/>
                  <a:pt x="95097" y="29261"/>
                </a:cubicBezTo>
                <a:cubicBezTo>
                  <a:pt x="100483" y="24952"/>
                  <a:pt x="103559" y="17714"/>
                  <a:pt x="109728" y="14630"/>
                </a:cubicBezTo>
                <a:cubicBezTo>
                  <a:pt x="123522" y="7733"/>
                  <a:pt x="153619" y="0"/>
                  <a:pt x="153619" y="0"/>
                </a:cubicBezTo>
                <a:cubicBezTo>
                  <a:pt x="160934" y="4877"/>
                  <a:pt x="169937" y="7876"/>
                  <a:pt x="175565" y="14630"/>
                </a:cubicBezTo>
                <a:cubicBezTo>
                  <a:pt x="189226" y="31023"/>
                  <a:pt x="192589" y="53466"/>
                  <a:pt x="197510" y="73152"/>
                </a:cubicBezTo>
                <a:cubicBezTo>
                  <a:pt x="192633" y="87782"/>
                  <a:pt x="195712" y="108488"/>
                  <a:pt x="182880" y="117043"/>
                </a:cubicBezTo>
                <a:cubicBezTo>
                  <a:pt x="175565" y="121920"/>
                  <a:pt x="167688" y="126045"/>
                  <a:pt x="160934" y="131674"/>
                </a:cubicBezTo>
                <a:cubicBezTo>
                  <a:pt x="152987" y="138297"/>
                  <a:pt x="147407" y="147606"/>
                  <a:pt x="138989" y="153619"/>
                </a:cubicBezTo>
                <a:cubicBezTo>
                  <a:pt x="130115" y="159957"/>
                  <a:pt x="119196" y="162840"/>
                  <a:pt x="109728" y="168250"/>
                </a:cubicBezTo>
                <a:cubicBezTo>
                  <a:pt x="102095" y="172612"/>
                  <a:pt x="95097" y="178003"/>
                  <a:pt x="87782" y="182880"/>
                </a:cubicBezTo>
                <a:cubicBezTo>
                  <a:pt x="71799" y="206855"/>
                  <a:pt x="65836" y="237744"/>
                  <a:pt x="58521" y="24140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729984" y="5672096"/>
            <a:ext cx="214217" cy="1828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781190" y="6096707"/>
            <a:ext cx="205216" cy="10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6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1" animBg="1"/>
      <p:bldP spid="47" grpId="0" animBg="1"/>
      <p:bldP spid="49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372" y="156734"/>
            <a:ext cx="9005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36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優勢二：</a:t>
            </a:r>
            <a:r>
              <a:rPr kumimoji="0" lang="zh-TW" altLang="en-US" sz="3600" b="1" dirty="0">
                <a:latin typeface="Arial" pitchFamily="34" charset="0"/>
                <a:ea typeface="標楷體" pitchFamily="65" charset="-120"/>
              </a:rPr>
              <a:t>堅實</a:t>
            </a:r>
            <a:r>
              <a:rPr kumimoji="0" lang="zh-TW" altLang="en-US" sz="3600" b="1" dirty="0" smtClean="0">
                <a:latin typeface="Arial" pitchFamily="34" charset="0"/>
                <a:ea typeface="標楷體" pitchFamily="65" charset="-120"/>
              </a:rPr>
              <a:t>的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老師募集</a:t>
            </a:r>
            <a:r>
              <a:rPr kumimoji="0" lang="en-US" altLang="zh-TW" sz="36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/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管理體系</a:t>
            </a:r>
            <a:endParaRPr kumimoji="0" lang="zh-TW" altLang="en-US" sz="3600" b="1" dirty="0">
              <a:solidFill>
                <a:srgbClr val="C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5083" y="923412"/>
            <a:ext cx="8651631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嚴謹完善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招募、審核、培訓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媒合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、評價、支持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、監督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淘汰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機制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強大的策略合作夥伴：</a:t>
            </a:r>
            <a:endParaRPr lang="en-US" altLang="zh-TW" sz="2800" b="1" u="sng" dirty="0" smtClean="0">
              <a:latin typeface="標楷體" pitchFamily="65" charset="-120"/>
              <a:ea typeface="標楷體" pitchFamily="65" charset="-120"/>
            </a:endParaRPr>
          </a:p>
          <a:p>
            <a:pPr marL="908050" lvl="2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和各級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大學師資培育中心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建立產學合作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908050" lvl="2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知名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補習教育機構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數位教材品牌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marL="908050" lvl="2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退休教育人員協會、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111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教育發展協進會、教師公會、流浪教師社群平台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0850" lvl="1" indent="-342900"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關係企業</a:t>
            </a:r>
            <a:r>
              <a:rPr lang="en-US" altLang="zh-TW" sz="2800" b="1" u="sng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澔奇科技</a:t>
            </a:r>
            <a:r>
              <a:rPr lang="en-US" altLang="zh-TW" sz="2800" b="1" u="sng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的廣大學校客戶</a:t>
            </a:r>
            <a:endParaRPr lang="en-US" altLang="zh-TW" sz="2800" b="1" u="sng" dirty="0" smtClean="0">
              <a:latin typeface="標楷體" pitchFamily="65" charset="-120"/>
              <a:ea typeface="標楷體" pitchFamily="65" charset="-120"/>
            </a:endParaRPr>
          </a:p>
          <a:p>
            <a:pPr marL="908050" lvl="2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數百間中小學校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澔奇</a:t>
            </a:r>
            <a:r>
              <a:rPr lang="en-US" altLang="zh-TW" sz="2000" b="1" dirty="0" smtClean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iWonder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數位教育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行動學習系統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908050" lvl="2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數千名老師使用者、數萬名學生使用者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35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849112"/>
            <a:ext cx="8352928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平台教師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以具有中小學教師資格及教師訓練者為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主要來源：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908050" lvl="2" indent="-342900">
              <a:spcBef>
                <a:spcPts val="800"/>
              </a:spcBef>
              <a:buFont typeface="Wingdings" pitchFamily="2" charset="2"/>
              <a:buChar char="ü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新進退休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老師及非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全職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流浪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代課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教師</a:t>
            </a:r>
          </a:p>
          <a:p>
            <a:pPr marL="908050" lvl="2" indent="-342900">
              <a:spcBef>
                <a:spcPts val="800"/>
              </a:spcBef>
              <a:buFont typeface="Wingdings" pitchFamily="2" charset="2"/>
              <a:buChar char="ü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各大學師資培育課程學生及校友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908050" lvl="2" indent="-342900">
              <a:spcBef>
                <a:spcPts val="800"/>
              </a:spcBef>
              <a:buFont typeface="Wingdings" pitchFamily="2" charset="2"/>
              <a:buChar char="ü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合作補教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機構訓練的輔導老師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908050" lvl="2" indent="-342900">
              <a:spcBef>
                <a:spcPts val="8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產學合作之國高中現職老師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ts val="8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2400" b="1" u="sng" dirty="0">
                <a:latin typeface="標楷體" pitchFamily="65" charset="-120"/>
                <a:ea typeface="標楷體" pitchFamily="65" charset="-120"/>
              </a:rPr>
              <a:t>資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歷</a:t>
            </a:r>
            <a:r>
              <a:rPr lang="en-US" altLang="zh-TW" sz="2400" b="1" u="sng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專長</a:t>
            </a:r>
            <a:r>
              <a:rPr lang="en-US" altLang="zh-TW" sz="2400" b="1" u="sng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評價</a:t>
            </a:r>
            <a:r>
              <a:rPr lang="zh-TW" altLang="en-US" sz="2400" b="1" u="sng" dirty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資訊透明，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鐘點費分類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914400" lvl="1" indent="-457200">
              <a:spcBef>
                <a:spcPts val="800"/>
              </a:spcBef>
              <a:buFont typeface="Wingdings" pitchFamily="2" charset="2"/>
              <a:buChar char="u"/>
            </a:pP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志工</a:t>
            </a:r>
            <a:r>
              <a:rPr lang="en-US" altLang="zh-TW" b="1" u="sng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免費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老師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學校產學合作，政府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企業贊助方案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914400" lvl="1" indent="-457200">
              <a:spcBef>
                <a:spcPts val="800"/>
              </a:spcBef>
              <a:buFont typeface="Wingdings" pitchFamily="2" charset="2"/>
              <a:buChar char="u"/>
            </a:pP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菁英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老師：學生每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老師拿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20~24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914400" lvl="1" indent="-457200">
              <a:spcBef>
                <a:spcPts val="800"/>
              </a:spcBef>
              <a:buFont typeface="Wingdings" pitchFamily="2" charset="2"/>
              <a:buChar char="u"/>
            </a:pP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特優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老師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值超過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1,000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分鐘，平均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評價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&gt;=3.8)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：學生每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老師拿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spcBef>
                <a:spcPts val="800"/>
              </a:spcBef>
              <a:buFont typeface="Wingdings" pitchFamily="2" charset="2"/>
              <a:buChar char="u"/>
            </a:pP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頂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老師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值超過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5,000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分鐘，平均評價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4.2)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拿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元。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頂級老師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可自行設定鐘點費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536575" indent="-536575">
              <a:spcBef>
                <a:spcPts val="8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未來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一對多課堂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客製化輔導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等，增加教師收入機會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536575" indent="-536575">
              <a:spcBef>
                <a:spcPts val="800"/>
              </a:spcBef>
              <a:buFont typeface="Wingdings" pitchFamily="2" charset="2"/>
              <a:buChar char="Ø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平台會協助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形象包裝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舉辦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其他活動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加強教師收入機會，</a:t>
            </a:r>
            <a:r>
              <a:rPr lang="zh-TW" altLang="en-US" sz="24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建立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長期合作關係</a:t>
            </a:r>
            <a:endParaRPr lang="zh-TW" altLang="en-US" sz="2400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8640" y="86394"/>
            <a:ext cx="9005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3600" b="1" dirty="0">
                <a:latin typeface="Arial" pitchFamily="34" charset="0"/>
                <a:ea typeface="標楷體" pitchFamily="65" charset="-120"/>
              </a:rPr>
              <a:t>教師資格及鐘點費機制</a:t>
            </a:r>
            <a:endParaRPr kumimoji="0" lang="zh-TW" altLang="zh-TW" sz="3600" b="1" dirty="0"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868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200" y="126498"/>
            <a:ext cx="913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3600" b="1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</a:rPr>
              <a:t>優勢三：</a:t>
            </a:r>
            <a:r>
              <a:rPr kumimoji="0" lang="zh-TW" altLang="en-US" sz="3600" b="1" dirty="0" smtClean="0">
                <a:latin typeface="Arial" pitchFamily="34" charset="0"/>
                <a:ea typeface="標楷體" pitchFamily="65" charset="-120"/>
              </a:rPr>
              <a:t>增加使用度及價值的機制</a:t>
            </a:r>
            <a:r>
              <a:rPr kumimoji="0" lang="en-US" altLang="zh-TW" sz="3600" b="1" dirty="0" smtClean="0">
                <a:latin typeface="Arial" pitchFamily="34" charset="0"/>
                <a:ea typeface="標楷體" pitchFamily="65" charset="-120"/>
              </a:rPr>
              <a:t>(</a:t>
            </a:r>
            <a:r>
              <a:rPr kumimoji="0" lang="zh-TW" altLang="en-US" sz="3600" b="1" dirty="0" smtClean="0">
                <a:latin typeface="Arial" pitchFamily="34" charset="0"/>
                <a:ea typeface="標楷體" pitchFamily="65" charset="-120"/>
              </a:rPr>
              <a:t>陸續推出</a:t>
            </a:r>
            <a:r>
              <a:rPr kumimoji="0" lang="en-US" altLang="zh-TW" sz="3600" b="1" dirty="0" smtClean="0">
                <a:latin typeface="Arial" pitchFamily="34" charset="0"/>
                <a:ea typeface="標楷體" pitchFamily="65" charset="-120"/>
              </a:rPr>
              <a:t>)</a:t>
            </a:r>
            <a:endParaRPr kumimoji="0" lang="zh-TW" altLang="en-US" sz="3600" b="1" dirty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7229" y="1145767"/>
            <a:ext cx="8024881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3" indent="-450850">
              <a:spcBef>
                <a:spcPts val="1000"/>
              </a:spcBef>
              <a:buFont typeface="Wingdings" pitchFamily="2" charset="2"/>
              <a:buChar char="Ø"/>
            </a:pPr>
            <a:r>
              <a:rPr lang="zh-TW" altLang="en-US" sz="28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額外的學習資源及互動工具增加輔導成效</a:t>
            </a:r>
            <a:endParaRPr lang="en-US" altLang="zh-TW" sz="28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908050" lvl="4" indent="-450850">
              <a:spcBef>
                <a:spcPts val="1000"/>
              </a:spcBef>
              <a:buFont typeface="Wingdings" pitchFamily="2" charset="2"/>
              <a:buChar char="Ø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第三方題庫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、外部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合作資源平台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例如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均一，教育部教育雲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等）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0850" lvl="3" indent="-450850">
              <a:spcBef>
                <a:spcPts val="1000"/>
              </a:spcBef>
              <a:buFont typeface="Wingdings" pitchFamily="2" charset="2"/>
              <a:buChar char="Ø"/>
            </a:pPr>
            <a:r>
              <a:rPr lang="zh-TW" altLang="en-US" sz="28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預約機制</a:t>
            </a:r>
            <a:endParaRPr lang="en-US" altLang="zh-TW" sz="28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717550" lvl="4" indent="-260350">
              <a:spcBef>
                <a:spcPts val="1000"/>
              </a:spcBef>
              <a:buFont typeface="Wingdings" pitchFamily="2" charset="2"/>
              <a:buChar char="ü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隨時可以</a:t>
            </a:r>
            <a:r>
              <a:rPr lang="zh-TW" altLang="en-US" sz="2000" b="1" u="sng" dirty="0" smtClean="0">
                <a:latin typeface="標楷體" pitchFamily="65" charset="-120"/>
                <a:ea typeface="標楷體" pitchFamily="65" charset="-120"/>
              </a:rPr>
              <a:t>預約下次輔導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</a:t>
            </a:r>
            <a:r>
              <a:rPr lang="zh-TW" altLang="en-US" sz="2000" b="1" u="sng" dirty="0" smtClean="0">
                <a:latin typeface="標楷體" pitchFamily="65" charset="-120"/>
                <a:ea typeface="標楷體" pitchFamily="65" charset="-120"/>
              </a:rPr>
              <a:t>設定固定頻率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，增強師生關係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717550" lvl="4" indent="-260350">
              <a:spcBef>
                <a:spcPts val="1000"/>
              </a:spcBef>
              <a:buFont typeface="Wingdings" pitchFamily="2" charset="2"/>
              <a:buChar char="ü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的問題可丟到</a:t>
            </a:r>
            <a:r>
              <a:rPr lang="zh-TW" altLang="en-US" sz="2000" b="1" u="sng" dirty="0" smtClean="0">
                <a:latin typeface="標楷體" pitchFamily="65" charset="-120"/>
                <a:ea typeface="標楷體" pitchFamily="65" charset="-120"/>
              </a:rPr>
              <a:t>“等待區”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供老師認領，增加輔導媒合機會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450850" lvl="3" indent="-450850">
              <a:spcBef>
                <a:spcPts val="1000"/>
              </a:spcBef>
              <a:buFont typeface="Wingdings" pitchFamily="2" charset="2"/>
              <a:buChar char="Ø"/>
            </a:pPr>
            <a:r>
              <a:rPr lang="zh-TW" altLang="en-US" sz="28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問答過程再利用機制</a:t>
            </a:r>
            <a:endParaRPr lang="en-US" altLang="zh-TW" sz="28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717550" lvl="4" indent="-260350">
              <a:spcBef>
                <a:spcPts val="1000"/>
              </a:spcBef>
              <a:buFont typeface="Wingdings" pitchFamily="2" charset="2"/>
              <a:buChar char="Ø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輔導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過程完整記錄，並在不侵犯隱私及版權狀況下，供其他使用者觀看學習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評價／評論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，增加經驗傳播與學習共享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450850" lvl="3" indent="-450850">
              <a:spcBef>
                <a:spcPts val="1000"/>
              </a:spcBef>
              <a:buFont typeface="Wingdings" pitchFamily="2" charset="2"/>
              <a:buChar char="Ø"/>
            </a:pPr>
            <a:r>
              <a:rPr lang="zh-TW" altLang="en-US" sz="28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家長參與機制</a:t>
            </a:r>
            <a:endParaRPr lang="en-US" altLang="zh-TW" sz="28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717550" lvl="4" indent="-260350">
              <a:spcBef>
                <a:spcPts val="1000"/>
              </a:spcBef>
              <a:buFont typeface="Wingdings" pitchFamily="2" charset="2"/>
              <a:buChar char="ü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家長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定期報表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包括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教師及系統對於學生個人化的建議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717550" lvl="4" indent="-260350">
              <a:spcBef>
                <a:spcPts val="1000"/>
              </a:spcBef>
              <a:buFont typeface="Wingdings" pitchFamily="2" charset="2"/>
              <a:buChar char="ü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提供家長與教師的溝通管道，包括</a:t>
            </a:r>
            <a:r>
              <a:rPr lang="en-US" altLang="zh-TW" sz="2000" dirty="0" smtClean="0">
                <a:latin typeface="+mj-lt"/>
                <a:ea typeface="標楷體" pitchFamily="65" charset="-120"/>
              </a:rPr>
              <a:t>alert</a:t>
            </a:r>
            <a:r>
              <a:rPr lang="zh-TW" altLang="en-US" sz="2000" dirty="0" smtClean="0">
                <a:latin typeface="+mj-lt"/>
                <a:ea typeface="標楷體" pitchFamily="65" charset="-120"/>
              </a:rPr>
              <a:t>，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家長輔導諮詢</a:t>
            </a:r>
            <a:r>
              <a:rPr lang="zh-TW" altLang="en-US" sz="2000" dirty="0" smtClean="0">
                <a:latin typeface="+mj-lt"/>
                <a:ea typeface="標楷體" pitchFamily="65" charset="-120"/>
              </a:rPr>
              <a:t>等服務</a:t>
            </a:r>
            <a:endParaRPr lang="en-US" altLang="zh-TW" sz="2000" dirty="0"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49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CD_藍1_繁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訂 2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33026</TotalTime>
  <Words>1089</Words>
  <Application>Microsoft Office PowerPoint</Application>
  <PresentationFormat>如螢幕大小 (4:3)</PresentationFormat>
  <Paragraphs>143</Paragraphs>
  <Slides>16</Slides>
  <Notes>6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16</vt:i4>
      </vt:variant>
    </vt:vector>
  </HeadingPairs>
  <TitlesOfParts>
    <vt:vector size="31" baseType="lpstr">
      <vt:lpstr>Arial Unicode MS</vt:lpstr>
      <vt:lpstr>华文楷体</vt:lpstr>
      <vt:lpstr>微軟正黑體</vt:lpstr>
      <vt:lpstr>新細明體</vt:lpstr>
      <vt:lpstr>楷体</vt:lpstr>
      <vt:lpstr>標楷體</vt:lpstr>
      <vt:lpstr>Arial</vt:lpstr>
      <vt:lpstr>Calibri</vt:lpstr>
      <vt:lpstr>Cambria</vt:lpstr>
      <vt:lpstr>Maiandra GD</vt:lpstr>
      <vt:lpstr>Wingdings</vt:lpstr>
      <vt:lpstr>Wingdings 2</vt:lpstr>
      <vt:lpstr>龍騰四海</vt:lpstr>
      <vt:lpstr>1_龍騰四海</vt:lpstr>
      <vt:lpstr>HCD_藍1_繁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歡迎下載&amp;註冊</vt:lpstr>
      <vt:lpstr>測試學生帳號</vt:lpstr>
      <vt:lpstr>瀚師科技誠摯邀請您的熱情參與， 一同打造領導世界的數位教育服務!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Marketing</dc:creator>
  <cp:lastModifiedBy>user</cp:lastModifiedBy>
  <cp:revision>1062</cp:revision>
  <cp:lastPrinted>2016-03-22T09:51:50Z</cp:lastPrinted>
  <dcterms:modified xsi:type="dcterms:W3CDTF">2016-10-18T06:46:12Z</dcterms:modified>
</cp:coreProperties>
</file>