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5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7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25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26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7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15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64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8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3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69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20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28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22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7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33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84FC-CC47-4380-816D-ED3F59B2CBD0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4E4148-A2B3-4BD5-AE81-C90E55900F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1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lujc/Local%20Settings/Temp/C.Lotus.Notes.Data/&#30064;&#29289;&#26775;&#22622;&#20043;&#21704;&#22982;&#31435;&#20811;&#27861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3010" y="167431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醒吾高中</a:t>
            </a:r>
            <a:endParaRPr lang="zh-TW" altLang="en-US" sz="8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2803" y="3275406"/>
            <a:ext cx="8596668" cy="1021022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dirty="0" err="1" smtClean="0"/>
              <a:t>CPR+AED</a:t>
            </a:r>
            <a:r>
              <a:rPr lang="zh-TW" altLang="en-US" sz="4800" dirty="0" smtClean="0"/>
              <a:t>操作講解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95273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：口對口人工呼吸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57200" y="1984375"/>
            <a:ext cx="8229600" cy="4356100"/>
            <a:chOff x="457200" y="1984375"/>
            <a:chExt cx="8229600" cy="4356100"/>
          </a:xfrm>
        </p:grpSpPr>
        <p:grpSp>
          <p:nvGrpSpPr>
            <p:cNvPr id="6" name="群組 5"/>
            <p:cNvGrpSpPr/>
            <p:nvPr/>
          </p:nvGrpSpPr>
          <p:grpSpPr>
            <a:xfrm>
              <a:off x="457200" y="1984375"/>
              <a:ext cx="8229600" cy="3757613"/>
              <a:chOff x="457200" y="1984375"/>
              <a:chExt cx="8229600" cy="3757613"/>
            </a:xfrm>
          </p:grpSpPr>
          <p:pic>
            <p:nvPicPr>
              <p:cNvPr id="8" name="Picture 3" descr="moutn to mouth"/>
              <p:cNvPicPr>
                <a:picLocks noChangeAspect="1" noChangeArrowheads="1"/>
              </p:cNvPicPr>
              <p:nvPr>
                <p:ph type="body" sz="half" idx="1"/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57200" y="2051050"/>
                <a:ext cx="4033838" cy="3624263"/>
              </a:xfr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mouth to nose">
                <a:hlinkClick r:id="rId3" action="ppaction://hlinkfile"/>
              </p:cNvPr>
              <p:cNvPicPr>
                <a:picLocks noChangeAspect="1" noChangeArrowheads="1"/>
              </p:cNvPicPr>
              <p:nvPr>
                <p:ph sz="half" idx="2"/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52963" y="1984375"/>
                <a:ext cx="4033837" cy="3757613"/>
              </a:xfrm>
            </p:spPr>
          </p:pic>
        </p:grp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85800" y="5943600"/>
              <a:ext cx="7696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TW" altLang="en-US" sz="2000" dirty="0"/>
                <a:t>圖片來源：</a:t>
              </a:r>
              <a:r>
                <a:rPr kumimoji="0" lang="en-US" altLang="zh-TW" sz="2000" dirty="0"/>
                <a:t>URL  http://</a:t>
              </a:r>
              <a:r>
                <a:rPr kumimoji="0" lang="en-US" altLang="zh-TW" sz="2000" dirty="0" err="1"/>
                <a:t>www.circulation.aha.org</a:t>
              </a:r>
              <a:r>
                <a:rPr kumimoji="0" lang="en-US" altLang="zh-TW" sz="2000" dirty="0"/>
                <a:t>/</a:t>
              </a:r>
              <a:endParaRPr kumimoji="0" lang="en-US" altLang="zh-TW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4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700213"/>
            <a:ext cx="8353425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拇指與食指捏住鼻子。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口對口平穩吹氣約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秒鐘，吹兩次。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吹氣量以明顯看到胸部有起伏即可。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儘量避免人工呼吸次數過多（高於二次）、氣量過大或用力過猛。</a:t>
            </a:r>
            <a:endParaRPr lang="zh-TW" altLang="en-US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TW" altLang="en-US" sz="2800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PS:</a:t>
            </a:r>
            <a:r>
              <a:rPr lang="zh-TW" altLang="en-US" sz="2800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人工呼吸會增加胸腔的壓力。這種壓力會減少回流至心臟的血量，從而降低下一組胸部按壓所產生的血流量。</a:t>
            </a:r>
            <a:endParaRPr lang="zh-TW" altLang="en-US" sz="2800" dirty="0" smtClean="0">
              <a:solidFill>
                <a:schemeClr val="fol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 descr="Case1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08" y="1931792"/>
            <a:ext cx="2771775" cy="2476500"/>
          </a:xfrm>
          <a:prstGeom prst="rect">
            <a:avLst/>
          </a:prstGeom>
          <a:solidFill>
            <a:srgbClr val="AFD1F7"/>
          </a:solidFill>
          <a:ln w="38100">
            <a:solidFill>
              <a:srgbClr val="FC0128"/>
            </a:solidFill>
            <a:miter lim="800000"/>
            <a:headEnd/>
            <a:tailEnd/>
          </a:ln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Tahoma" pitchFamily="34" charset="0"/>
                <a:ea typeface="標楷體" pitchFamily="65" charset="-120"/>
              </a:rPr>
              <a:t>人工呼吸</a:t>
            </a:r>
          </a:p>
        </p:txBody>
      </p:sp>
    </p:spTree>
    <p:extLst>
      <p:ext uri="{BB962C8B-B14F-4D97-AF65-F5344CB8AC3E}">
        <p14:creationId xmlns:p14="http://schemas.microsoft.com/office/powerpoint/2010/main" val="138130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13752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：電擊除顫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4971904" cy="388077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何謂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AED→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utomated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xternal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efibrillator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自動體外心臟除顫器，俗稱傻瓜電擊器。</a:t>
            </a:r>
          </a:p>
          <a:p>
            <a:pPr lvl="1" eaLnBrk="1" hangingPunct="1"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AED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是一部輕巧、可攜式、操作簡單的全自動體外去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除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顫器。</a:t>
            </a:r>
          </a:p>
          <a:p>
            <a:pPr lvl="1" eaLnBrk="1" hangingPunct="1"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特別設計給非醫護人員使用於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心臟驟停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突發事件的急救上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。</a:t>
            </a:r>
          </a:p>
        </p:txBody>
      </p:sp>
      <p:pic>
        <p:nvPicPr>
          <p:cNvPr id="7" name="Picture 4" descr="Img4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09" y="2380919"/>
            <a:ext cx="43211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0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4143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使用時機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確認或懷疑病患有以下狀況即可使用：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沒有心跳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沒有呼吸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沒有意識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875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什麼人可以用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特別設計給非醫護人員，使用於</a:t>
            </a:r>
            <a:r>
              <a:rPr lang="zh-TW" altLang="en-US" sz="3200" b="1" u="sng" smtClean="0">
                <a:latin typeface="標楷體" pitchFamily="65" charset="-120"/>
                <a:ea typeface="標楷體" pitchFamily="65" charset="-120"/>
              </a:rPr>
              <a:t>心臟驟停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突發事件的急救上。</a:t>
            </a:r>
          </a:p>
          <a:p>
            <a:pPr>
              <a:defRPr/>
            </a:pPr>
            <a:r>
              <a:rPr lang="zh-TW" altLang="en-US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沒有受過</a:t>
            </a:r>
            <a:r>
              <a:rPr lang="en-US" altLang="zh-TW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訓練的旁人，也可以依</a:t>
            </a:r>
            <a:r>
              <a:rPr lang="en-US" altLang="zh-TW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指示來操作救人。</a:t>
            </a:r>
          </a:p>
          <a:p>
            <a:pPr>
              <a:defRPr/>
            </a:pPr>
            <a:r>
              <a:rPr lang="zh-TW" altLang="en-US" sz="3200" b="1" smtClean="0">
                <a:solidFill>
                  <a:schemeClr val="folHlink"/>
                </a:solidFill>
                <a:latin typeface="標楷體" pitchFamily="65" charset="-120"/>
                <a:ea typeface="標楷體" pitchFamily="65" charset="-120"/>
              </a:rPr>
              <a:t>沒有法律責任。</a:t>
            </a:r>
          </a:p>
          <a:p>
            <a:pPr>
              <a:defRPr/>
            </a:pP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03923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醒吾中學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有幾台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Arial" charset="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在哪裡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目前校</a:t>
            </a: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內</a:t>
            </a:r>
            <a:r>
              <a:rPr lang="en-US" altLang="zh-TW" sz="3600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3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AED</a:t>
            </a:r>
          </a:p>
          <a:p>
            <a:pPr eaLnBrk="1" hangingPunct="1">
              <a:defRPr/>
            </a:pP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AED1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設在學務處辦公室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AED2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設在健康中心</a:t>
            </a:r>
            <a:endParaRPr lang="zh-TW" altLang="en-US" sz="3600" b="1" u="sng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6560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AED </a:t>
            </a:r>
            <a:r>
              <a:rPr lang="zh-TW" altLang="en-US" dirty="0"/>
              <a:t>操作模式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5297581" cy="3880773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打開電源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(on)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貼上電擊片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電擊片上有黏貼位置說明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停止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CPR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，等待機器分析及指令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依機器指令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按下電擊鈕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或繼續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CPR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 descr="aed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1" y="930144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42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成人電擊貼片黏貼位置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1844675"/>
            <a:ext cx="3970338" cy="453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右側電擊片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胸骨右側。</a:t>
            </a:r>
          </a:p>
          <a:p>
            <a:pPr lvl="1">
              <a:lnSpc>
                <a:spcPct val="90000"/>
              </a:lnSpc>
              <a:defRPr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介於頸骨下與右乳頭上方。</a:t>
            </a:r>
          </a:p>
          <a:p>
            <a:pPr>
              <a:lnSpc>
                <a:spcPct val="130000"/>
              </a:lnSpc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左側電擊片</a:t>
            </a:r>
          </a:p>
          <a:p>
            <a:pPr lvl="1">
              <a:lnSpc>
                <a:spcPct val="110000"/>
              </a:lnSpc>
              <a:defRPr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左乳頭左外側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電擊片上緣要距離左腋窩下約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10-15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公分左右。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Padman We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762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02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AED</a:t>
            </a:r>
            <a:r>
              <a:rPr lang="zh-TW" altLang="en-US" dirty="0" smtClean="0"/>
              <a:t>操作</a:t>
            </a:r>
            <a:r>
              <a:rPr lang="zh-TW" altLang="en-US" dirty="0"/>
              <a:t>步驟圖示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52400" y="1336675"/>
            <a:ext cx="8763000" cy="5521325"/>
            <a:chOff x="152400" y="1336675"/>
            <a:chExt cx="8763000" cy="5521325"/>
          </a:xfrm>
        </p:grpSpPr>
        <p:pic>
          <p:nvPicPr>
            <p:cNvPr id="5" name="Picture 3" descr="P1060066"/>
            <p:cNvPicPr>
              <a:picLocks noChangeAspect="1" noChangeArrowheads="1"/>
            </p:cNvPicPr>
            <p:nvPr>
              <p:ph type="body" idx="1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8600" y="1371600"/>
              <a:ext cx="3505200" cy="2460625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886200" y="2514600"/>
              <a:ext cx="1143000" cy="533400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7" name="Picture 6" descr="P10600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336675"/>
              <a:ext cx="3657600" cy="244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P106007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419600"/>
              <a:ext cx="36576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733800" y="4724400"/>
              <a:ext cx="1600200" cy="1828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800">
                  <a:solidFill>
                    <a:srgbClr val="FF33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分析心率時</a:t>
              </a:r>
              <a:br>
                <a:rPr lang="zh-TW" altLang="en-US" sz="1800">
                  <a:solidFill>
                    <a:srgbClr val="FF33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</a:br>
              <a:r>
                <a:rPr lang="zh-TW" altLang="en-US" sz="1800">
                  <a:solidFill>
                    <a:srgbClr val="FF33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請停止心臟按摩</a:t>
              </a:r>
            </a:p>
          </p:txBody>
        </p:sp>
        <p:pic>
          <p:nvPicPr>
            <p:cNvPr id="10" name="Picture 12" descr="P10600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038600"/>
              <a:ext cx="3606800" cy="266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66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新版心肺復甦術</a:t>
            </a:r>
            <a:r>
              <a:rPr lang="en-US" altLang="zh-TW" dirty="0"/>
              <a:t>(CPR)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定義：結合人工呼吸與心外按摩及 </a:t>
            </a:r>
            <a:r>
              <a:rPr lang="en-US" altLang="zh-TW" sz="3200" dirty="0"/>
              <a:t>(</a:t>
            </a:r>
            <a:r>
              <a:rPr lang="zh-TW" altLang="en-US" sz="3200" dirty="0"/>
              <a:t>電擊除顫</a:t>
            </a:r>
            <a:r>
              <a:rPr lang="en-US" altLang="zh-TW" sz="3200" dirty="0"/>
              <a:t>)</a:t>
            </a:r>
            <a:r>
              <a:rPr lang="zh-TW" altLang="en-US" sz="3200" dirty="0"/>
              <a:t>三種技術，對生命危急 之病患所採取的急救方式 </a:t>
            </a:r>
            <a:r>
              <a:rPr lang="zh-TW" altLang="en-US" sz="3200" dirty="0" smtClean="0"/>
              <a:t>。 </a:t>
            </a:r>
            <a:endParaRPr lang="en-US" altLang="zh-TW" sz="3200" dirty="0" smtClean="0"/>
          </a:p>
          <a:p>
            <a:r>
              <a:rPr lang="zh-TW" altLang="en-US" sz="3200" dirty="0" smtClean="0"/>
              <a:t>目的</a:t>
            </a:r>
            <a:r>
              <a:rPr lang="zh-TW" altLang="en-US" sz="3200" dirty="0"/>
              <a:t>：為恢復其循環與呼吸功能。 </a:t>
            </a:r>
            <a:endParaRPr lang="en-US" altLang="zh-TW" sz="3200" dirty="0" smtClean="0"/>
          </a:p>
          <a:p>
            <a:r>
              <a:rPr lang="zh-TW" altLang="en-US" sz="3200" dirty="0" smtClean="0"/>
              <a:t>適應症</a:t>
            </a:r>
            <a:r>
              <a:rPr lang="zh-TW" altLang="en-US" sz="3200" dirty="0"/>
              <a:t>：因心臟病突發、窒息、觸 電、過敏反應、藥物中毒等原因引 起之呼吸及</a:t>
            </a:r>
            <a:r>
              <a:rPr lang="en-US" altLang="zh-TW" sz="3200" dirty="0"/>
              <a:t>(</a:t>
            </a:r>
            <a:r>
              <a:rPr lang="zh-TW" altLang="en-US" sz="3200" dirty="0"/>
              <a:t>或</a:t>
            </a:r>
            <a:r>
              <a:rPr lang="en-US" altLang="zh-TW" sz="3200" dirty="0"/>
              <a:t>)</a:t>
            </a:r>
            <a:r>
              <a:rPr lang="zh-TW" altLang="en-US" sz="3200" dirty="0"/>
              <a:t>心臟搏動</a:t>
            </a:r>
            <a:r>
              <a:rPr lang="zh-TW" altLang="en-US" sz="3200" dirty="0" smtClean="0"/>
              <a:t>停止。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6578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電擊器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AED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之安全操作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550" y="1600200"/>
            <a:ext cx="7704138" cy="4522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分析心律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時均不可接觸或碰觸病人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電擊前警告所有人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>
              <a:lnSpc>
                <a:spcPct val="110000"/>
              </a:lnSpc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我離開” </a:t>
            </a:r>
          </a:p>
          <a:p>
            <a:pPr lvl="1">
              <a:lnSpc>
                <a:spcPct val="110000"/>
              </a:lnSpc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“你離開” </a:t>
            </a:r>
          </a:p>
          <a:p>
            <a:pPr lvl="1">
              <a:lnSpc>
                <a:spcPct val="110000"/>
              </a:lnSpc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“大家都離開”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電擊前檢視確定無人接觸患者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再按下電擊鈕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95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簡單記住口訣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救人可以不慌亂</a:t>
            </a:r>
            <a:endParaRPr lang="zh-TW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叫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叫病人</a:t>
            </a:r>
          </a:p>
          <a:p>
            <a:pPr>
              <a:defRPr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叫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求救</a:t>
            </a:r>
          </a:p>
          <a:p>
            <a:pPr>
              <a:defRPr/>
            </a:pP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C-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心臟按摩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兩乳連線中點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defRPr/>
            </a:pP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A-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打開呼吸道</a:t>
            </a:r>
          </a:p>
          <a:p>
            <a:pPr>
              <a:defRPr/>
            </a:pP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D-AED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電擊</a:t>
            </a: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74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復 甦 姿 勢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84213" y="1984375"/>
            <a:ext cx="7664450" cy="3822700"/>
            <a:chOff x="684213" y="1984375"/>
            <a:chExt cx="7664450" cy="3822700"/>
          </a:xfrm>
        </p:grpSpPr>
        <p:pic>
          <p:nvPicPr>
            <p:cNvPr id="6" name="Picture 3" descr="recoverypos"/>
            <p:cNvPicPr>
              <a:picLocks noChangeAspect="1" noChangeArrowheads="1"/>
            </p:cNvPicPr>
            <p:nvPr>
              <p:ph idx="1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84213" y="1984375"/>
              <a:ext cx="7664450" cy="2601913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66800" y="5410200"/>
              <a:ext cx="7239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zh-TW" altLang="en-US" sz="2000"/>
                <a:t>圖片來源：</a:t>
              </a:r>
              <a:r>
                <a:rPr kumimoji="0" lang="en-US" altLang="zh-TW" sz="2000"/>
                <a:t>URL  http://www.circulation.aha.org/</a:t>
              </a:r>
              <a:endParaRPr kumimoji="0" lang="en-US" altLang="zh-TW" sz="2400"/>
            </a:p>
          </p:txBody>
        </p:sp>
      </p:grpSp>
    </p:spTree>
    <p:extLst>
      <p:ext uri="{BB962C8B-B14F-4D97-AF65-F5344CB8AC3E}">
        <p14:creationId xmlns:p14="http://schemas.microsoft.com/office/powerpoint/2010/main" val="292583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新版心肺復甦術要點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017" y="1647022"/>
            <a:ext cx="8596668" cy="4515783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一</a:t>
            </a:r>
            <a:r>
              <a:rPr lang="en-US" altLang="zh-TW" sz="2800" dirty="0"/>
              <a:t>.</a:t>
            </a:r>
            <a:r>
              <a:rPr lang="zh-TW" altLang="en-US" sz="2800" dirty="0"/>
              <a:t>施救前先確認環境安全 </a:t>
            </a:r>
            <a:endParaRPr lang="en-US" altLang="zh-TW" sz="2800" dirty="0" smtClean="0"/>
          </a:p>
          <a:p>
            <a:r>
              <a:rPr lang="zh-TW" altLang="en-US" sz="2800" dirty="0" smtClean="0"/>
              <a:t>二</a:t>
            </a:r>
            <a:r>
              <a:rPr lang="en-US" altLang="zh-TW" sz="2800" dirty="0"/>
              <a:t>.</a:t>
            </a:r>
            <a:r>
              <a:rPr lang="zh-TW" altLang="en-US" sz="2800" dirty="0"/>
              <a:t>新版</a:t>
            </a:r>
            <a:r>
              <a:rPr lang="en-US" altLang="zh-TW" sz="2800" dirty="0"/>
              <a:t>CPR</a:t>
            </a:r>
            <a:r>
              <a:rPr lang="zh-TW" altLang="en-US" sz="2800" dirty="0"/>
              <a:t>口訣</a:t>
            </a:r>
            <a:r>
              <a:rPr lang="en-US" altLang="zh-TW" sz="2800" dirty="0"/>
              <a:t>:</a:t>
            </a:r>
            <a:r>
              <a:rPr lang="zh-TW" altLang="en-US" sz="2800" dirty="0"/>
              <a:t>叫叫</a:t>
            </a:r>
            <a:r>
              <a:rPr lang="en-US" altLang="zh-TW" sz="2800" dirty="0"/>
              <a:t>C A B D </a:t>
            </a:r>
            <a:endParaRPr lang="en-US" altLang="zh-TW" sz="2800" dirty="0" smtClean="0"/>
          </a:p>
          <a:p>
            <a:r>
              <a:rPr lang="zh-TW" altLang="en-US" sz="2800" dirty="0" smtClean="0"/>
              <a:t>第</a:t>
            </a:r>
            <a:r>
              <a:rPr lang="en-US" altLang="zh-TW" sz="2800" dirty="0"/>
              <a:t>1</a:t>
            </a:r>
            <a:r>
              <a:rPr lang="zh-TW" altLang="en-US" sz="2800" dirty="0"/>
              <a:t>叫 </a:t>
            </a:r>
            <a:r>
              <a:rPr lang="en-US" altLang="zh-TW" sz="2800" dirty="0"/>
              <a:t>: </a:t>
            </a:r>
            <a:r>
              <a:rPr lang="zh-TW" altLang="en-US" sz="2800" dirty="0"/>
              <a:t>呼叫病人，確定其有無意識、有無呼吸 </a:t>
            </a:r>
            <a:endParaRPr lang="en-US" altLang="zh-TW" sz="2800" dirty="0" smtClean="0"/>
          </a:p>
          <a:p>
            <a:r>
              <a:rPr lang="zh-TW" altLang="en-US" sz="2800" dirty="0" smtClean="0"/>
              <a:t>第</a:t>
            </a:r>
            <a:r>
              <a:rPr lang="en-US" altLang="zh-TW" sz="2800" dirty="0"/>
              <a:t>2</a:t>
            </a:r>
            <a:r>
              <a:rPr lang="zh-TW" altLang="en-US" sz="2800" dirty="0"/>
              <a:t>叫 </a:t>
            </a:r>
            <a:r>
              <a:rPr lang="en-US" altLang="zh-TW" sz="2800" dirty="0"/>
              <a:t>: </a:t>
            </a:r>
            <a:r>
              <a:rPr lang="zh-TW" altLang="en-US" sz="2800" dirty="0"/>
              <a:t>高聲求救；打</a:t>
            </a:r>
            <a:r>
              <a:rPr lang="en-US" altLang="zh-TW" sz="2800" dirty="0"/>
              <a:t>119</a:t>
            </a:r>
            <a:r>
              <a:rPr lang="zh-TW" altLang="en-US" sz="2800" dirty="0"/>
              <a:t>、拿 </a:t>
            </a:r>
            <a:r>
              <a:rPr lang="en-US" altLang="zh-TW" sz="2800" dirty="0"/>
              <a:t>AED </a:t>
            </a:r>
            <a:endParaRPr lang="en-US" altLang="zh-TW" sz="2800" dirty="0" smtClean="0"/>
          </a:p>
          <a:p>
            <a:r>
              <a:rPr lang="en-US" altLang="zh-TW" sz="2800" dirty="0" smtClean="0"/>
              <a:t>C </a:t>
            </a:r>
            <a:r>
              <a:rPr lang="en-US" altLang="zh-TW" sz="2800" dirty="0"/>
              <a:t>(Circulation-</a:t>
            </a:r>
            <a:r>
              <a:rPr lang="zh-TW" altLang="en-US" sz="2800" dirty="0"/>
              <a:t>重建循環</a:t>
            </a:r>
            <a:r>
              <a:rPr lang="en-US" altLang="zh-TW" sz="2800" dirty="0"/>
              <a:t>) : </a:t>
            </a:r>
            <a:r>
              <a:rPr lang="zh-TW" altLang="en-US" sz="2800" dirty="0"/>
              <a:t>施行胸外心臟按摩 </a:t>
            </a:r>
            <a:endParaRPr lang="en-US" altLang="zh-TW" sz="2800" dirty="0" smtClean="0"/>
          </a:p>
          <a:p>
            <a:r>
              <a:rPr lang="en-US" altLang="zh-TW" sz="2800" dirty="0" smtClean="0"/>
              <a:t>A </a:t>
            </a:r>
            <a:r>
              <a:rPr lang="en-US" altLang="zh-TW" sz="2800" dirty="0"/>
              <a:t>(Airway-</a:t>
            </a:r>
            <a:r>
              <a:rPr lang="zh-TW" altLang="en-US" sz="2800" dirty="0"/>
              <a:t>打開呼吸道</a:t>
            </a:r>
            <a:r>
              <a:rPr lang="en-US" altLang="zh-TW" sz="2800" dirty="0"/>
              <a:t>) : </a:t>
            </a:r>
            <a:r>
              <a:rPr lang="zh-TW" altLang="en-US" sz="2800" dirty="0"/>
              <a:t>維持呼吸道</a:t>
            </a:r>
            <a:r>
              <a:rPr lang="zh-TW" altLang="en-US" sz="2800" dirty="0" smtClean="0"/>
              <a:t>通暢</a:t>
            </a:r>
            <a:endParaRPr lang="en-US" altLang="zh-TW" sz="2800" dirty="0" smtClean="0"/>
          </a:p>
          <a:p>
            <a:r>
              <a:rPr lang="en-US" altLang="zh-TW" sz="2800" dirty="0" smtClean="0"/>
              <a:t>B </a:t>
            </a:r>
            <a:r>
              <a:rPr lang="en-US" altLang="zh-TW" sz="2800" dirty="0"/>
              <a:t>(Breathing-</a:t>
            </a:r>
            <a:r>
              <a:rPr lang="zh-TW" altLang="en-US" sz="2800" dirty="0"/>
              <a:t>重建呼吸</a:t>
            </a:r>
            <a:r>
              <a:rPr lang="en-US" altLang="zh-TW" sz="2800" dirty="0"/>
              <a:t>) : </a:t>
            </a:r>
            <a:r>
              <a:rPr lang="zh-TW" altLang="en-US" sz="2800" dirty="0"/>
              <a:t>給予人工呼吸 </a:t>
            </a:r>
            <a:endParaRPr lang="en-US" altLang="zh-TW" sz="2800" dirty="0" smtClean="0"/>
          </a:p>
          <a:p>
            <a:r>
              <a:rPr lang="en-US" altLang="zh-TW" sz="2800" dirty="0" smtClean="0"/>
              <a:t>D </a:t>
            </a:r>
            <a:r>
              <a:rPr lang="en-US" altLang="zh-TW" sz="2800" dirty="0"/>
              <a:t>(Defibrillation –</a:t>
            </a:r>
            <a:r>
              <a:rPr lang="zh-TW" altLang="en-US" sz="2800" dirty="0"/>
              <a:t>電擊除顫</a:t>
            </a:r>
            <a:r>
              <a:rPr lang="en-US" altLang="zh-TW" sz="2800" dirty="0"/>
              <a:t>):</a:t>
            </a:r>
            <a:r>
              <a:rPr lang="zh-TW" altLang="en-US" sz="2800" dirty="0"/>
              <a:t>使用</a:t>
            </a:r>
            <a:r>
              <a:rPr lang="en-US" altLang="zh-TW" sz="2800" dirty="0" smtClean="0"/>
              <a:t>AED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69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叫</a:t>
            </a:r>
            <a:r>
              <a:rPr lang="en-US" altLang="zh-TW" dirty="0"/>
              <a:t>-</a:t>
            </a:r>
            <a:r>
              <a:rPr lang="zh-TW" altLang="en-US" dirty="0"/>
              <a:t>檢查意識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輕拍</a:t>
            </a:r>
            <a:r>
              <a:rPr lang="zh-TW" altLang="en-US" dirty="0"/>
              <a:t>肩膀，叫“先生</a:t>
            </a:r>
            <a:r>
              <a:rPr lang="en-US" altLang="zh-TW" dirty="0"/>
              <a:t>!</a:t>
            </a:r>
            <a:r>
              <a:rPr lang="zh-TW" altLang="en-US" dirty="0"/>
              <a:t>先生</a:t>
            </a:r>
            <a:r>
              <a:rPr lang="en-US" altLang="zh-TW" dirty="0"/>
              <a:t>!(</a:t>
            </a:r>
            <a:r>
              <a:rPr lang="zh-TW" altLang="en-US" dirty="0"/>
              <a:t>或小姐</a:t>
            </a:r>
            <a:r>
              <a:rPr lang="en-US" altLang="zh-TW" dirty="0"/>
              <a:t>!</a:t>
            </a:r>
            <a:r>
              <a:rPr lang="zh-TW" altLang="en-US" dirty="0"/>
              <a:t>小姐</a:t>
            </a:r>
            <a:r>
              <a:rPr lang="en-US" altLang="zh-TW" dirty="0"/>
              <a:t>!) </a:t>
            </a:r>
            <a:r>
              <a:rPr lang="zh-TW" altLang="en-US" dirty="0"/>
              <a:t>你怎麼了</a:t>
            </a:r>
            <a:r>
              <a:rPr lang="en-US" altLang="zh-TW" dirty="0"/>
              <a:t>﹝</a:t>
            </a:r>
            <a:r>
              <a:rPr lang="zh-TW" altLang="en-US" dirty="0"/>
              <a:t>你還好嗎？</a:t>
            </a:r>
            <a:r>
              <a:rPr lang="en-US" altLang="zh-TW" dirty="0"/>
              <a:t>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3118052" cy="388077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意識分四級</a:t>
            </a:r>
            <a:r>
              <a:rPr lang="en-US" altLang="zh-TW" sz="2800" dirty="0"/>
              <a:t>: </a:t>
            </a:r>
            <a:endParaRPr lang="en-US" altLang="zh-TW" sz="2800" dirty="0" smtClean="0"/>
          </a:p>
          <a:p>
            <a:r>
              <a:rPr lang="en-US" altLang="zh-TW" sz="2800" dirty="0" smtClean="0"/>
              <a:t>1</a:t>
            </a:r>
            <a:r>
              <a:rPr lang="en-US" altLang="zh-TW" sz="2800" dirty="0"/>
              <a:t>.</a:t>
            </a:r>
            <a:r>
              <a:rPr lang="zh-TW" altLang="en-US" sz="2800" dirty="0"/>
              <a:t>意識清醒 </a:t>
            </a:r>
            <a:endParaRPr lang="en-US" altLang="zh-TW" sz="2800" dirty="0" smtClean="0"/>
          </a:p>
          <a:p>
            <a:r>
              <a:rPr lang="en-US" altLang="zh-TW" sz="2800" dirty="0" smtClean="0"/>
              <a:t>2</a:t>
            </a:r>
            <a:r>
              <a:rPr lang="en-US" altLang="zh-TW" sz="2800" dirty="0"/>
              <a:t>.</a:t>
            </a:r>
            <a:r>
              <a:rPr lang="zh-TW" altLang="en-US" sz="2800" dirty="0"/>
              <a:t>對叫有反應 </a:t>
            </a:r>
            <a:endParaRPr lang="en-US" altLang="zh-TW" sz="2800" dirty="0" smtClean="0"/>
          </a:p>
          <a:p>
            <a:r>
              <a:rPr lang="en-US" altLang="zh-TW" sz="2800" dirty="0" smtClean="0"/>
              <a:t>3</a:t>
            </a:r>
            <a:r>
              <a:rPr lang="en-US" altLang="zh-TW" sz="2800" dirty="0"/>
              <a:t>.</a:t>
            </a:r>
            <a:r>
              <a:rPr lang="zh-TW" altLang="en-US" sz="2800" dirty="0"/>
              <a:t>對痛有反應 </a:t>
            </a:r>
            <a:endParaRPr lang="en-US" altLang="zh-TW" sz="2800" dirty="0" smtClean="0"/>
          </a:p>
          <a:p>
            <a:r>
              <a:rPr lang="en-US" altLang="zh-TW" sz="2800" dirty="0" smtClean="0"/>
              <a:t>4</a:t>
            </a:r>
            <a:r>
              <a:rPr lang="en-US" altLang="zh-TW" sz="2800" dirty="0"/>
              <a:t>.</a:t>
            </a:r>
            <a:r>
              <a:rPr lang="zh-TW" altLang="en-US" sz="2800" dirty="0"/>
              <a:t>意識昏迷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﹝</a:t>
            </a:r>
            <a:r>
              <a:rPr lang="zh-TW" altLang="en-US" sz="2800" dirty="0"/>
              <a:t>沒有意識</a:t>
            </a:r>
            <a:r>
              <a:rPr lang="en-US" altLang="zh-TW" sz="2800" dirty="0"/>
              <a:t>﹞</a:t>
            </a:r>
            <a:endParaRPr lang="zh-TW" alt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60589"/>
            <a:ext cx="39624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3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請幫我打</a:t>
            </a:r>
            <a:r>
              <a:rPr lang="zh-TW" altLang="en-US" dirty="0">
                <a:latin typeface="Arial"/>
                <a:ea typeface="標楷體" pitchFamily="65" charset="-120"/>
              </a:rPr>
              <a:t>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119</a:t>
            </a:r>
            <a:r>
              <a:rPr lang="en-US" altLang="zh-TW" dirty="0">
                <a:latin typeface="Arial"/>
                <a:ea typeface="標楷體" pitchFamily="65" charset="-120"/>
              </a:rPr>
              <a:t>”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還有拿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AED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6566455" y="1697553"/>
            <a:ext cx="4185617" cy="373874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以下情況例外，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先</a:t>
            </a: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CPR</a:t>
            </a:r>
            <a:r>
              <a:rPr lang="zh-TW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二分鐘</a:t>
            </a: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altLang="zh-TW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溺水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Symbol" pitchFamily="18" charset="2"/>
              </a:rPr>
              <a:t> 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sym typeface="Symbol" pitchFamily="18" charset="2"/>
              </a:rPr>
              <a:t>2.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外傷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藥物中毒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小孩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(&lt;8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歲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zh-TW" altLang="en-US" sz="32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33" y="2306660"/>
            <a:ext cx="43418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：胸部按壓</a:t>
            </a:r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620824"/>
              </p:ext>
            </p:extLst>
          </p:nvPr>
        </p:nvGraphicFramePr>
        <p:xfrm>
          <a:off x="865720" y="2035099"/>
          <a:ext cx="368617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影像" r:id="rId3" imgW="3685714" imgH="2429214" progId="MSPhotoEd.3">
                  <p:embed/>
                </p:oleObj>
              </mc:Choice>
              <mc:Fallback>
                <p:oleObj name="Photo Editor 影像" r:id="rId3" imgW="3685714" imgH="2429214" progId="MSPhotoEd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720" y="2035099"/>
                        <a:ext cx="3686175" cy="242887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99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602115" y="2191251"/>
            <a:ext cx="3980296" cy="281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成人</a:t>
            </a:r>
          </a:p>
          <a:p>
            <a:pPr marL="476250" indent="-476250">
              <a:lnSpc>
                <a:spcPct val="90000"/>
              </a:lnSpc>
              <a:buClr>
                <a:srgbClr val="CC3300"/>
              </a:buClr>
              <a:buFont typeface="Wingdings" panose="05000000000000000000" pitchFamily="2" charset="2"/>
              <a:buChar char="v"/>
              <a:defRPr/>
            </a:pPr>
            <a:r>
              <a:rPr lang="zh-TW" altLang="en-US" sz="2800" dirty="0" smtClean="0">
                <a:solidFill>
                  <a:srgbClr val="0000FF"/>
                </a:solidFill>
                <a:ea typeface="標楷體" pitchFamily="65" charset="-120"/>
              </a:rPr>
              <a:t>胸骨柄下半段</a:t>
            </a:r>
          </a:p>
          <a:p>
            <a:pPr marL="476250" indent="-476250">
              <a:lnSpc>
                <a:spcPct val="90000"/>
              </a:lnSpc>
              <a:buClr>
                <a:srgbClr val="CC3300"/>
              </a:buClr>
              <a:buFont typeface="Wingdings" panose="05000000000000000000" pitchFamily="2" charset="2"/>
              <a:buChar char="v"/>
              <a:defRPr/>
            </a:pPr>
            <a:r>
              <a:rPr lang="zh-TW" altLang="en-US" sz="2800" dirty="0" smtClean="0">
                <a:solidFill>
                  <a:srgbClr val="0000FF"/>
                </a:solidFill>
                <a:ea typeface="標楷體" pitchFamily="65" charset="-120"/>
              </a:rPr>
              <a:t>兩乳頭中間</a:t>
            </a:r>
          </a:p>
          <a:p>
            <a:pPr marL="476250" indent="-476250"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TW" sz="2800" dirty="0" smtClean="0">
              <a:solidFill>
                <a:srgbClr val="0000FF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06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Tahoma" pitchFamily="34" charset="0"/>
                <a:ea typeface="標楷體" pitchFamily="65" charset="-120"/>
              </a:rPr>
              <a:t>體外心臟按摩（成人）步驟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讓病患平躺硬板上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找到按摩位置：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兩乳頭連線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中心點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胸骨上（胸骨下半段）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雙手掌根重疊置於胸骨上，以掌根施力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手肘打直，以身體重量垂直下壓至少</a:t>
            </a:r>
            <a:r>
              <a:rPr lang="en-US" altLang="zh-TW" sz="24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5cm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小孩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4-</a:t>
            </a:r>
            <a:r>
              <a:rPr lang="en-US" altLang="zh-TW" sz="24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5cm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維持平穩力氣與速率（每分鐘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放鬆時不可用力，掌根不可離開胸骨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kumimoji="0" lang="en-US" altLang="zh-TW" sz="24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一週期，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心臟按壓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吹氣比例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30:2</a:t>
            </a:r>
          </a:p>
        </p:txBody>
      </p:sp>
      <p:pic>
        <p:nvPicPr>
          <p:cNvPr id="6" name="Picture 4" descr="chest compress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82" y="3117187"/>
            <a:ext cx="2219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7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胸部按壓的重要原則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8596668" cy="4377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快速用力按壓。</a:t>
            </a:r>
          </a:p>
          <a:p>
            <a:pPr eaLnBrk="1" hangingPunct="1"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每次按壓後，都要讓病患胸部完全回位即回復到正常水平），每次按壓和放鬆的時間都應該均等。</a:t>
            </a:r>
          </a:p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儘量不要打斷正在進行的胸部按壓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，因為每次只要停止胸部按壓，血液流動也會隨之停止。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快快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壓→用力壓→胸部回彈→莫中斷</a:t>
            </a:r>
          </a:p>
        </p:txBody>
      </p:sp>
    </p:spTree>
    <p:extLst>
      <p:ext uri="{BB962C8B-B14F-4D97-AF65-F5344CB8AC3E}">
        <p14:creationId xmlns:p14="http://schemas.microsoft.com/office/powerpoint/2010/main" val="21294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Ａ</a:t>
            </a:r>
            <a:r>
              <a:rPr lang="zh-TW" altLang="en-US" dirty="0">
                <a:latin typeface="Tahoma" pitchFamily="34" charset="0"/>
                <a:ea typeface="標楷體" pitchFamily="65" charset="-120"/>
              </a:rPr>
              <a:t>：打開呼吸道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4095082" cy="388077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0000FF"/>
                </a:solidFill>
                <a:latin typeface="Tahoma" pitchFamily="34" charset="0"/>
                <a:ea typeface="標楷體" pitchFamily="65" charset="-120"/>
              </a:rPr>
              <a:t>壓額抬下巴法：</a:t>
            </a:r>
          </a:p>
          <a:p>
            <a:pPr lvl="1" eaLnBrk="1" hangingPunct="1">
              <a:defRPr/>
            </a:pPr>
            <a:r>
              <a:rPr lang="zh-TW" altLang="en-US" sz="2800" dirty="0" smtClean="0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rPr>
              <a:t>同時打開嘴巴檢查是否有異物，如發現異物，要盡速挖出。</a:t>
            </a:r>
          </a:p>
        </p:txBody>
      </p:sp>
      <p:pic>
        <p:nvPicPr>
          <p:cNvPr id="5" name="Picture 5" descr="headtilt_chinlif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21" y="2450768"/>
            <a:ext cx="338296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92595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967</Words>
  <Application>Microsoft Office PowerPoint</Application>
  <PresentationFormat>寬螢幕</PresentationFormat>
  <Paragraphs>107</Paragraphs>
  <Slides>22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Symbol</vt:lpstr>
      <vt:lpstr>Tahoma</vt:lpstr>
      <vt:lpstr>Times New Roman</vt:lpstr>
      <vt:lpstr>Trebuchet MS</vt:lpstr>
      <vt:lpstr>Wingdings</vt:lpstr>
      <vt:lpstr>Wingdings 3</vt:lpstr>
      <vt:lpstr>多面向</vt:lpstr>
      <vt:lpstr>Microsoft Photo Editor 3.0 影像</vt:lpstr>
      <vt:lpstr>醒吾高中</vt:lpstr>
      <vt:lpstr>新版心肺復甦術(CPR)</vt:lpstr>
      <vt:lpstr>新版心肺復甦術要點</vt:lpstr>
      <vt:lpstr>第1叫-檢查意識  輕拍肩膀，叫“先生!先生!(或小姐!小姐!) 你怎麼了﹝你還好嗎？﹞</vt:lpstr>
      <vt:lpstr>第2叫-求救 請幫我打“119”還有拿AED </vt:lpstr>
      <vt:lpstr>C：胸部按壓</vt:lpstr>
      <vt:lpstr>體外心臟按摩（成人）步驟</vt:lpstr>
      <vt:lpstr>胸部按壓的重要原則</vt:lpstr>
      <vt:lpstr>Ａ：打開呼吸道</vt:lpstr>
      <vt:lpstr>B：口對口人工呼吸</vt:lpstr>
      <vt:lpstr>人工呼吸</vt:lpstr>
      <vt:lpstr>PowerPoint 簡報</vt:lpstr>
      <vt:lpstr>D：電擊除顫</vt:lpstr>
      <vt:lpstr>PowerPoint 簡報</vt:lpstr>
      <vt:lpstr>什麼人可以用AED</vt:lpstr>
      <vt:lpstr>醒吾中學AED有幾台?在哪裡?</vt:lpstr>
      <vt:lpstr>AED 操作模式</vt:lpstr>
      <vt:lpstr>成人電擊貼片黏貼位置</vt:lpstr>
      <vt:lpstr>AED操作步驟圖示</vt:lpstr>
      <vt:lpstr>電擊器AED之安全操作</vt:lpstr>
      <vt:lpstr>簡單記住口訣-救人可以不慌亂</vt:lpstr>
      <vt:lpstr>復 甦 姿 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醒吾高中</dc:title>
  <dc:creator>user</dc:creator>
  <cp:lastModifiedBy>user</cp:lastModifiedBy>
  <cp:revision>4</cp:revision>
  <dcterms:created xsi:type="dcterms:W3CDTF">2021-10-12T05:35:47Z</dcterms:created>
  <dcterms:modified xsi:type="dcterms:W3CDTF">2021-10-12T06:49:27Z</dcterms:modified>
</cp:coreProperties>
</file>