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5" r:id="rId2"/>
    <p:sldId id="320" r:id="rId3"/>
    <p:sldId id="323" r:id="rId4"/>
    <p:sldId id="321" r:id="rId5"/>
    <p:sldId id="298" r:id="rId6"/>
    <p:sldId id="299" r:id="rId7"/>
    <p:sldId id="307" r:id="rId8"/>
    <p:sldId id="308" r:id="rId9"/>
    <p:sldId id="309" r:id="rId10"/>
    <p:sldId id="310" r:id="rId11"/>
    <p:sldId id="313" r:id="rId12"/>
    <p:sldId id="317" r:id="rId13"/>
    <p:sldId id="315" r:id="rId14"/>
    <p:sldId id="312" r:id="rId15"/>
    <p:sldId id="318" r:id="rId16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3BD"/>
    <a:srgbClr val="FFFEF2"/>
    <a:srgbClr val="F96307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2881" autoAdjust="0"/>
  </p:normalViewPr>
  <p:slideViewPr>
    <p:cSldViewPr showGuides="1">
      <p:cViewPr varScale="1">
        <p:scale>
          <a:sx n="68" d="100"/>
          <a:sy n="68" d="100"/>
        </p:scale>
        <p:origin x="-12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7E0CF-BAF2-42EF-AEF9-50EA988B7CCF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0EEAF-1683-4BA5-AB69-60F8DF5582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778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4438E-CF3B-4986-8F24-9542F926625F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FF1EE-1794-4731-913D-2EE5F8C6C2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6267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FF1EE-1794-4731-913D-2EE5F8C6C20D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58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FF1EE-1794-4731-913D-2EE5F8C6C20D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4077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FF1EE-1794-4731-913D-2EE5F8C6C20D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369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FF1EE-1794-4731-913D-2EE5F8C6C20D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7565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FF1EE-1794-4731-913D-2EE5F8C6C20D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4100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FF1EE-1794-4731-913D-2EE5F8C6C20D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6804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80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67AC-E65D-4340-8670-2BFA7F1D3640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5EA7-F43D-4199-A35F-7B68D0C150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025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67AC-E65D-4340-8670-2BFA7F1D3640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5EA7-F43D-4199-A35F-7B68D0C150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695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62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52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67AC-E65D-4340-8670-2BFA7F1D3640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5EA7-F43D-4199-A35F-7B68D0C150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759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67AC-E65D-4340-8670-2BFA7F1D3640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5EA7-F43D-4199-A35F-7B68D0C150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0178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16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67AC-E65D-4340-8670-2BFA7F1D3640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5EA7-F43D-4199-A35F-7B68D0C150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170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67AC-E65D-4340-8670-2BFA7F1D3640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5EA7-F43D-4199-A35F-7B68D0C150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583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767AC-E65D-4340-8670-2BFA7F1D3640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65EA7-F43D-4199-A35F-7B68D0C150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457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3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ac.edu.tw/" TargetMode="External"/><Relationship Id="rId13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hyperlink" Target="http://www.cac.edu.tw/" TargetMode="Externa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eec.edu.tw/" TargetMode="External"/><Relationship Id="rId11" Type="http://schemas.openxmlformats.org/officeDocument/2006/relationships/hyperlink" Target="https://helpdreams.moe.edu.tw/" TargetMode="External"/><Relationship Id="rId5" Type="http://schemas.openxmlformats.org/officeDocument/2006/relationships/hyperlink" Target="http://www.jbcrc.edu.tw/" TargetMode="External"/><Relationship Id="rId10" Type="http://schemas.openxmlformats.org/officeDocument/2006/relationships/hyperlink" Target="http://major.ceec.edu.tw/" TargetMode="External"/><Relationship Id="rId4" Type="http://schemas.openxmlformats.org/officeDocument/2006/relationships/hyperlink" Target="http://nsdua.moe.edu.tw/" TargetMode="External"/><Relationship Id="rId9" Type="http://schemas.openxmlformats.org/officeDocument/2006/relationships/hyperlink" Target="https://techs.ceec.edu.tw/" TargetMode="External"/><Relationship Id="rId1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3347864" y="5517232"/>
            <a:ext cx="2794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n w="6350">
                  <a:noFill/>
                </a:ln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主講人：○</a:t>
            </a:r>
            <a:r>
              <a:rPr lang="zh-TW" altLang="en-US" sz="2000" b="1" dirty="0">
                <a:ln w="6350">
                  <a:noFill/>
                </a:ln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 b="1" dirty="0" smtClean="0">
                <a:ln w="6350">
                  <a:noFill/>
                </a:ln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○  ○</a:t>
            </a:r>
            <a:endParaRPr lang="en-US" altLang="zh-TW" sz="2000" b="1" dirty="0" smtClean="0">
              <a:ln w="6350">
                <a:noFill/>
              </a:ln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b="1" dirty="0" smtClean="0">
                <a:ln w="6350">
                  <a:noFill/>
                </a:ln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日  期：</a:t>
            </a:r>
            <a:r>
              <a:rPr lang="en-US" altLang="zh-TW" sz="2000" b="1" dirty="0" smtClean="0">
                <a:ln w="6350">
                  <a:noFill/>
                </a:ln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2019.</a:t>
            </a:r>
            <a:r>
              <a:rPr lang="zh-TW" altLang="en-US" sz="2000" b="1" dirty="0" smtClean="0">
                <a:ln w="6350">
                  <a:noFill/>
                </a:ln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en-US" altLang="zh-TW" sz="2000" b="1" dirty="0" smtClean="0">
                <a:ln w="6350">
                  <a:noFill/>
                </a:ln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000" b="1" dirty="0" smtClean="0">
                <a:ln w="6350">
                  <a:noFill/>
                </a:ln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endParaRPr lang="en-US" altLang="zh-TW" sz="2000" b="1" dirty="0" smtClean="0">
              <a:ln w="6350">
                <a:noFill/>
              </a:ln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b="1" dirty="0" smtClean="0">
                <a:ln w="6350">
                  <a:noFill/>
                </a:ln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地  點：</a:t>
            </a:r>
            <a:endParaRPr lang="zh-TW" altLang="en-US" sz="2000" b="1" dirty="0">
              <a:ln w="6350">
                <a:noFill/>
              </a:ln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8824" y="403600"/>
            <a:ext cx="896448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800" b="1" dirty="0" smtClean="0">
                <a:ln w="6350">
                  <a:noFill/>
                </a:ln>
                <a:solidFill>
                  <a:srgbClr val="F96307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新北市政府家庭教育中心十二年國教宣導</a:t>
            </a:r>
            <a:endParaRPr lang="en-US" altLang="zh-TW" sz="3800" b="1" dirty="0">
              <a:ln w="6350">
                <a:noFill/>
              </a:ln>
              <a:solidFill>
                <a:srgbClr val="F96307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0" y="0"/>
            <a:ext cx="2054690" cy="403600"/>
          </a:xfrm>
          <a:prstGeom prst="rect">
            <a:avLst/>
          </a:prstGeom>
        </p:spPr>
      </p:pic>
      <p:sp>
        <p:nvSpPr>
          <p:cNvPr id="10" name="橢圓 9"/>
          <p:cNvSpPr/>
          <p:nvPr/>
        </p:nvSpPr>
        <p:spPr>
          <a:xfrm>
            <a:off x="71143" y="1347122"/>
            <a:ext cx="9159847" cy="2016224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079788" y="1369570"/>
            <a:ext cx="696857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6600" b="1" dirty="0" smtClean="0">
                <a:ln w="19050">
                  <a:noFill/>
                </a:ln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自發</a:t>
            </a:r>
            <a:r>
              <a:rPr lang="zh-TW" altLang="en-US" sz="6600" b="1" dirty="0">
                <a:ln w="19050">
                  <a:noFill/>
                </a:ln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、互動、共好</a:t>
            </a:r>
          </a:p>
        </p:txBody>
      </p:sp>
      <p:sp>
        <p:nvSpPr>
          <p:cNvPr id="4" name="矩形 3"/>
          <p:cNvSpPr/>
          <p:nvPr/>
        </p:nvSpPr>
        <p:spPr>
          <a:xfrm>
            <a:off x="1693050" y="2403597"/>
            <a:ext cx="57420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親師生合作（高中篇）</a:t>
            </a:r>
          </a:p>
        </p:txBody>
      </p:sp>
    </p:spTree>
    <p:extLst>
      <p:ext uri="{BB962C8B-B14F-4D97-AF65-F5344CB8AC3E}">
        <p14:creationId xmlns:p14="http://schemas.microsoft.com/office/powerpoint/2010/main" val="393115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876412" y="674393"/>
            <a:ext cx="7566067" cy="7566067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12" y="5733256"/>
            <a:ext cx="615698" cy="94640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00998"/>
            <a:ext cx="1133403" cy="80745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26" y="6237312"/>
            <a:ext cx="1103446" cy="62068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7"/>
            <a:ext cx="1989013" cy="390699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391896"/>
            <a:ext cx="9649072" cy="655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817051" y="764704"/>
            <a:ext cx="7566067" cy="7566067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-24926" y="344139"/>
            <a:ext cx="8408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spc="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貳、適性發展</a:t>
            </a:r>
            <a:endParaRPr lang="en-US" altLang="zh-TW" sz="3600" spc="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431" y="5253582"/>
            <a:ext cx="944223" cy="145139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247" y="5369289"/>
            <a:ext cx="2350221" cy="167434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26" y="5733256"/>
            <a:ext cx="1999546" cy="112474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7"/>
            <a:ext cx="1989013" cy="3906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38028" y="3810015"/>
            <a:ext cx="8273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二、如果我們</a:t>
            </a:r>
            <a:r>
              <a:rPr lang="zh-TW" altLang="en-US" sz="2800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希望孩子創造</a:t>
            </a:r>
            <a:r>
              <a:rPr lang="zh-TW" altLang="en-US" sz="28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人生的高峰</a:t>
            </a:r>
            <a:r>
              <a:rPr lang="zh-TW" altLang="en-US" sz="2800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經驗</a:t>
            </a:r>
            <a:r>
              <a:rPr lang="zh-TW" altLang="en-US" sz="28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，我們</a:t>
            </a:r>
            <a:endParaRPr lang="en-US" altLang="zh-TW" sz="28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會</a:t>
            </a:r>
            <a:r>
              <a:rPr lang="zh-TW" altLang="en-US" sz="2800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選擇以他</a:t>
            </a:r>
            <a:r>
              <a:rPr lang="zh-TW" altLang="en-US" sz="2800" kern="0" dirty="0">
                <a:solidFill>
                  <a:srgbClr val="1503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擅長</a:t>
            </a:r>
            <a:r>
              <a:rPr lang="zh-TW" altLang="en-US" sz="28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800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部分</a:t>
            </a:r>
            <a:r>
              <a:rPr lang="zh-TW" altLang="en-US" sz="2800" kern="0" dirty="0" smtClean="0">
                <a:solidFill>
                  <a:srgbClr val="1503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發展之</a:t>
            </a:r>
            <a:r>
              <a:rPr lang="zh-TW" altLang="en-US" sz="28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800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3455" y="2287426"/>
            <a:ext cx="82164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2800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一、愛因斯坦：「</a:t>
            </a:r>
            <a:r>
              <a:rPr lang="zh-TW" altLang="en-US" sz="2800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別用爬樹能力來判斷一條魚</a:t>
            </a:r>
            <a:r>
              <a:rPr lang="zh-TW" altLang="en-US" sz="2800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！」</a:t>
            </a:r>
            <a:endParaRPr lang="en-US" altLang="zh-TW" sz="2800" kern="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defRPr/>
            </a:pPr>
            <a:r>
              <a:rPr lang="zh-TW" altLang="en-US" sz="28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每個孩子都是天才，千萬要用他優勢的能力來</a:t>
            </a:r>
            <a:endParaRPr lang="en-US" altLang="zh-TW" sz="2800" kern="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defRPr/>
            </a:pPr>
            <a:r>
              <a:rPr lang="zh-TW" altLang="en-US" sz="28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看他！帶起每位孩子，讓他</a:t>
            </a:r>
            <a:r>
              <a:rPr lang="zh-TW" altLang="en-US" sz="2800" kern="0" dirty="0" smtClean="0">
                <a:solidFill>
                  <a:srgbClr val="1503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適性發展</a:t>
            </a:r>
            <a:r>
              <a:rPr lang="zh-TW" altLang="en-US" sz="2800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向前行！</a:t>
            </a:r>
            <a:endParaRPr lang="zh-TW" altLang="en-US" sz="2800" kern="0" dirty="0">
              <a:solidFill>
                <a:srgbClr val="1503B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4158003" y="537111"/>
            <a:ext cx="4005756" cy="1877550"/>
            <a:chOff x="1235331" y="1527175"/>
            <a:chExt cx="6348826" cy="4532732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69"/>
            <a:stretch/>
          </p:blipFill>
          <p:spPr>
            <a:xfrm>
              <a:off x="2829449" y="1527175"/>
              <a:ext cx="3161751" cy="33879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331" y="3855689"/>
              <a:ext cx="2143125" cy="2143125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41032" y="3916782"/>
              <a:ext cx="2143125" cy="2143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967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927007" y="667304"/>
            <a:ext cx="7566067" cy="7566067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-24926" y="383719"/>
            <a:ext cx="8408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spc="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參、瞭解支持</a:t>
            </a:r>
            <a:endParaRPr lang="en-US" altLang="zh-TW" sz="3600" spc="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12" y="5733256"/>
            <a:ext cx="615698" cy="94640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00998"/>
            <a:ext cx="1133403" cy="80745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26" y="6237312"/>
            <a:ext cx="1103446" cy="62068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7"/>
            <a:ext cx="1989013" cy="390699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3882709" y="2492896"/>
            <a:ext cx="1553472" cy="1853883"/>
            <a:chOff x="3765860" y="1910919"/>
            <a:chExt cx="1553472" cy="1853883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364"/>
            <a:stretch/>
          </p:blipFill>
          <p:spPr>
            <a:xfrm>
              <a:off x="3765860" y="1945527"/>
              <a:ext cx="870949" cy="1819275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86"/>
            <a:stretch/>
          </p:blipFill>
          <p:spPr>
            <a:xfrm>
              <a:off x="4471730" y="1910919"/>
              <a:ext cx="847602" cy="1819275"/>
            </a:xfrm>
            <a:prstGeom prst="rect">
              <a:avLst/>
            </a:prstGeom>
          </p:spPr>
        </p:pic>
      </p:grpSp>
      <p:sp>
        <p:nvSpPr>
          <p:cNvPr id="14" name="TextBox 34"/>
          <p:cNvSpPr txBox="1"/>
          <p:nvPr/>
        </p:nvSpPr>
        <p:spPr>
          <a:xfrm>
            <a:off x="6548429" y="1895130"/>
            <a:ext cx="2406968" cy="919401"/>
          </a:xfrm>
          <a:prstGeom prst="round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</a:rPr>
              <a:t>孩子做什麼事，</a:t>
            </a:r>
            <a:endParaRPr lang="en-US" altLang="zh-TW" sz="2400" b="1" dirty="0">
              <a:solidFill>
                <a:schemeClr val="bg1"/>
              </a:solidFill>
            </a:endParaRPr>
          </a:p>
          <a:p>
            <a:r>
              <a:rPr lang="zh-TW" altLang="en-US" sz="2400" b="1" dirty="0">
                <a:solidFill>
                  <a:schemeClr val="bg1"/>
                </a:solidFill>
              </a:rPr>
              <a:t>最有成就感？</a:t>
            </a:r>
            <a:endParaRPr lang="en-US" altLang="zh-TW" sz="2400" b="1" dirty="0">
              <a:solidFill>
                <a:schemeClr val="bg1"/>
              </a:solidFill>
            </a:endParaRPr>
          </a:p>
        </p:txBody>
      </p:sp>
      <p:sp>
        <p:nvSpPr>
          <p:cNvPr id="15" name="TextBox 2"/>
          <p:cNvSpPr txBox="1"/>
          <p:nvPr/>
        </p:nvSpPr>
        <p:spPr>
          <a:xfrm>
            <a:off x="6548429" y="3147538"/>
            <a:ext cx="2406968" cy="919401"/>
          </a:xfrm>
          <a:prstGeom prst="round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</a:rPr>
              <a:t>孩子平時或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假日</a:t>
            </a:r>
            <a:endParaRPr lang="en-US" altLang="zh-TW" sz="2400" b="1" dirty="0" smtClean="0">
              <a:solidFill>
                <a:schemeClr val="bg1"/>
              </a:solidFill>
            </a:endParaRPr>
          </a:p>
          <a:p>
            <a:r>
              <a:rPr lang="zh-TW" altLang="en-US" sz="2400" b="1" dirty="0" smtClean="0">
                <a:solidFill>
                  <a:schemeClr val="bg1"/>
                </a:solidFill>
              </a:rPr>
              <a:t>最</a:t>
            </a:r>
            <a:r>
              <a:rPr lang="zh-TW" altLang="en-US" sz="2400" b="1" dirty="0">
                <a:solidFill>
                  <a:schemeClr val="bg1"/>
                </a:solidFill>
              </a:rPr>
              <a:t>常做什麼？</a:t>
            </a:r>
            <a:endParaRPr lang="en-US" altLang="zh-TW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374944" y="4299219"/>
            <a:ext cx="4580453" cy="919401"/>
          </a:xfrm>
          <a:prstGeom prst="round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</a:rPr>
              <a:t>我們</a:t>
            </a:r>
            <a:r>
              <a:rPr lang="zh-TW" altLang="en-US" sz="2400" b="1" dirty="0">
                <a:solidFill>
                  <a:schemeClr val="bg1"/>
                </a:solidFill>
              </a:rPr>
              <a:t>是否和孩子聊過，他（她）</a:t>
            </a:r>
            <a:endParaRPr lang="en-US" altLang="zh-TW" sz="2400" b="1" dirty="0">
              <a:solidFill>
                <a:schemeClr val="bg1"/>
              </a:solidFill>
            </a:endParaRPr>
          </a:p>
          <a:p>
            <a:r>
              <a:rPr lang="zh-TW" altLang="en-US" sz="2400" b="1" dirty="0">
                <a:solidFill>
                  <a:schemeClr val="bg1"/>
                </a:solidFill>
              </a:rPr>
              <a:t>未來最想從事的工作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？</a:t>
            </a:r>
            <a:endParaRPr lang="zh-TW" alt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TextBox 26"/>
          <p:cNvSpPr txBox="1"/>
          <p:nvPr/>
        </p:nvSpPr>
        <p:spPr>
          <a:xfrm>
            <a:off x="247912" y="2320983"/>
            <a:ext cx="2484873" cy="919401"/>
          </a:xfrm>
          <a:prstGeom prst="round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</a:rPr>
              <a:t>孩子表現最好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的是哪個項目？</a:t>
            </a:r>
            <a:endParaRPr lang="en-US" altLang="zh-TW" sz="2400" b="1" dirty="0">
              <a:solidFill>
                <a:schemeClr val="bg1"/>
              </a:solidFill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179513" y="3517186"/>
            <a:ext cx="3395798" cy="919401"/>
          </a:xfrm>
          <a:prstGeom prst="round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</a:rPr>
              <a:t>除了放鬆玩樂，</a:t>
            </a:r>
            <a:endParaRPr lang="en-US" altLang="zh-TW" sz="2400" b="1" dirty="0" smtClean="0">
              <a:solidFill>
                <a:schemeClr val="bg1"/>
              </a:solidFill>
            </a:endParaRPr>
          </a:p>
          <a:p>
            <a:r>
              <a:rPr lang="zh-TW" altLang="en-US" sz="2400" b="1" dirty="0">
                <a:solidFill>
                  <a:schemeClr val="bg1"/>
                </a:solidFill>
              </a:rPr>
              <a:t>孩子最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投入哪項學習？</a:t>
            </a:r>
            <a:r>
              <a:rPr lang="en-US" altLang="zh-TW" sz="2400" b="1" dirty="0" smtClean="0">
                <a:solidFill>
                  <a:schemeClr val="bg1"/>
                </a:solidFill>
              </a:rPr>
              <a:t> </a:t>
            </a:r>
            <a:endParaRPr lang="en-US" altLang="zh-TW" sz="2400" b="1" dirty="0">
              <a:solidFill>
                <a:schemeClr val="bg1"/>
              </a:solidFill>
            </a:endParaRPr>
          </a:p>
        </p:txBody>
      </p:sp>
      <p:sp>
        <p:nvSpPr>
          <p:cNvPr id="19" name="TextBox 34"/>
          <p:cNvSpPr txBox="1"/>
          <p:nvPr/>
        </p:nvSpPr>
        <p:spPr>
          <a:xfrm>
            <a:off x="168019" y="4669944"/>
            <a:ext cx="3960808" cy="510778"/>
          </a:xfrm>
          <a:prstGeom prst="round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b="1" dirty="0" smtClean="0">
                <a:solidFill>
                  <a:schemeClr val="bg1"/>
                </a:solidFill>
              </a:rPr>
              <a:t>我最</a:t>
            </a:r>
            <a:r>
              <a:rPr lang="zh-TW" altLang="en-US" sz="2400" b="1" dirty="0">
                <a:solidFill>
                  <a:schemeClr val="bg1"/>
                </a:solidFill>
              </a:rPr>
              <a:t>常和孩子一起做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什麼 </a:t>
            </a:r>
            <a:r>
              <a:rPr lang="zh-TW" altLang="en-US" b="1" dirty="0">
                <a:solidFill>
                  <a:schemeClr val="bg1"/>
                </a:solidFill>
              </a:rPr>
              <a:t>？</a:t>
            </a:r>
            <a:r>
              <a:rPr lang="en-US" altLang="zh-TW" b="1" dirty="0" smtClean="0">
                <a:solidFill>
                  <a:schemeClr val="bg1"/>
                </a:solidFill>
              </a:rPr>
              <a:t> </a:t>
            </a:r>
            <a:endParaRPr lang="en-US" altLang="zh-TW" b="1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55"/>
          <p:cNvCxnSpPr/>
          <p:nvPr/>
        </p:nvCxnSpPr>
        <p:spPr>
          <a:xfrm flipH="1">
            <a:off x="3652497" y="3933056"/>
            <a:ext cx="359837" cy="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55"/>
          <p:cNvCxnSpPr/>
          <p:nvPr/>
        </p:nvCxnSpPr>
        <p:spPr>
          <a:xfrm flipV="1">
            <a:off x="5292553" y="3762031"/>
            <a:ext cx="1136938" cy="2255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55"/>
          <p:cNvCxnSpPr/>
          <p:nvPr/>
        </p:nvCxnSpPr>
        <p:spPr>
          <a:xfrm flipV="1">
            <a:off x="5292553" y="2662481"/>
            <a:ext cx="1136938" cy="88548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55"/>
          <p:cNvCxnSpPr/>
          <p:nvPr/>
        </p:nvCxnSpPr>
        <p:spPr>
          <a:xfrm flipH="1">
            <a:off x="3594121" y="4241837"/>
            <a:ext cx="557435" cy="37604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55"/>
          <p:cNvCxnSpPr>
            <a:stCxn id="11" idx="1"/>
          </p:cNvCxnSpPr>
          <p:nvPr/>
        </p:nvCxnSpPr>
        <p:spPr>
          <a:xfrm flipH="1" flipV="1">
            <a:off x="2843808" y="2744383"/>
            <a:ext cx="1038901" cy="69275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55"/>
          <p:cNvCxnSpPr/>
          <p:nvPr/>
        </p:nvCxnSpPr>
        <p:spPr>
          <a:xfrm>
            <a:off x="5310451" y="4125325"/>
            <a:ext cx="873224" cy="11651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1662590" y="1104221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kern="0" dirty="0" smtClean="0">
                <a:solidFill>
                  <a:srgbClr val="1503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我們是否知道</a:t>
            </a:r>
            <a:r>
              <a:rPr lang="en-US" altLang="zh-TW" sz="3600" b="1" kern="0" dirty="0" smtClean="0">
                <a:solidFill>
                  <a:srgbClr val="1503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3600" b="1" kern="0" dirty="0" smtClean="0">
                <a:solidFill>
                  <a:srgbClr val="1503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en-US" sz="3600" b="1" dirty="0">
              <a:solidFill>
                <a:srgbClr val="15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58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876412" y="674393"/>
            <a:ext cx="7566067" cy="7566067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-24926" y="344139"/>
            <a:ext cx="8408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spc="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參、瞭解支持</a:t>
            </a:r>
            <a:endParaRPr lang="en-US" altLang="zh-TW" sz="3600" spc="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168202"/>
            <a:ext cx="983302" cy="151146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33" y="5359004"/>
            <a:ext cx="2285531" cy="162825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26" y="5649383"/>
            <a:ext cx="2148654" cy="120861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7"/>
            <a:ext cx="1989013" cy="3906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51520" y="1125785"/>
            <a:ext cx="8640960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000"/>
              </a:lnSpc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一、優秀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是考卷外的，必須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慢工細活、耐心十足，還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4000"/>
              </a:lnSpc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得有興趣，並有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努力不懈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地堅持！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4000"/>
              </a:lnSpc>
            </a:pPr>
            <a:r>
              <a:rPr lang="zh-TW" altLang="en-US" sz="28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個孩子都有屬於自己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800" dirty="0" smtClean="0">
                <a:solidFill>
                  <a:srgbClr val="1503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優勢能力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，得以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展現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獨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4000"/>
              </a:lnSpc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樹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一幟的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優秀！</a:t>
            </a:r>
            <a:endParaRPr lang="en-US" altLang="zh-TW" sz="2800" kern="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4000"/>
              </a:lnSpc>
            </a:pPr>
            <a:r>
              <a:rPr lang="zh-TW" altLang="en-US" sz="28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2800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發掘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孩子的興趣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，激發其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信念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、韌性、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執著和勇</a:t>
            </a:r>
            <a:endParaRPr lang="en-US" altLang="zh-TW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4000"/>
              </a:lnSpc>
            </a:pP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敢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，使之保持追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夢的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動力！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4000"/>
              </a:lnSpc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四、靠</a:t>
            </a:r>
            <a:r>
              <a:rPr lang="zh-TW" altLang="en-US" sz="2800" dirty="0">
                <a:solidFill>
                  <a:srgbClr val="1503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興趣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，做自己喜歡的事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；靠</a:t>
            </a:r>
            <a:r>
              <a:rPr lang="zh-TW" altLang="en-US" sz="2800" dirty="0">
                <a:solidFill>
                  <a:srgbClr val="1503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努力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，用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時間歲月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4000"/>
              </a:lnSpc>
            </a:pPr>
            <a:r>
              <a:rPr lang="zh-TW" altLang="en-US" sz="2800" dirty="0">
                <a:solidFill>
                  <a:srgbClr val="1503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solidFill>
                  <a:srgbClr val="1503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完成夢想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en-US" altLang="zh-TW" sz="2800" kern="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099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876412" y="674393"/>
            <a:ext cx="7566067" cy="7566067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-24926" y="344139"/>
            <a:ext cx="3444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spc="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肆、諮詢管道</a:t>
            </a:r>
            <a:endParaRPr lang="en-US" altLang="zh-TW" sz="3600" spc="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7"/>
            <a:ext cx="1989013" cy="390699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71711" y="927092"/>
            <a:ext cx="79607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/>
            <a:r>
              <a:rPr lang="zh-TW" altLang="en-US" sz="2800" b="1" spc="-15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2400" b="1" spc="-15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在校時可</a:t>
            </a:r>
            <a:r>
              <a:rPr lang="zh-TW" altLang="en-US" sz="2400" b="1" spc="-15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向導師、任課教師、</a:t>
            </a:r>
            <a:r>
              <a:rPr lang="zh-TW" altLang="en-US" sz="2400" b="1" spc="-15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課程諮詢教師、專輔老師、輔導主任、教務主任及校長諮詢，或進入下列網站瀏覽。</a:t>
            </a:r>
            <a:endParaRPr lang="en-US" altLang="zh-TW" sz="2400" b="1" spc="-150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507399"/>
              </p:ext>
            </p:extLst>
          </p:nvPr>
        </p:nvGraphicFramePr>
        <p:xfrm>
          <a:off x="571712" y="1945229"/>
          <a:ext cx="7960728" cy="4627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216">
                  <a:extLst>
                    <a:ext uri="{9D8B030D-6E8A-4147-A177-3AD203B41FA5}">
                      <a16:colId xmlns:a16="http://schemas.microsoft.com/office/drawing/2014/main" xmlns="" val="3682042983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621938244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1331605711"/>
                    </a:ext>
                  </a:extLst>
                </a:gridCol>
              </a:tblGrid>
              <a:tr h="60802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諮詢管道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相關網站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聯絡電話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66557263"/>
                  </a:ext>
                </a:extLst>
              </a:tr>
              <a:tr h="48272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大學多元入學升學網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hlinkClick r:id="rId4"/>
                        </a:rPr>
                        <a:t>http://</a:t>
                      </a:r>
                      <a:r>
                        <a:rPr lang="en-US" altLang="zh-TW" dirty="0" err="1" smtClean="0">
                          <a:hlinkClick r:id="rId4"/>
                        </a:rPr>
                        <a:t>nsdua.moe.edu.tw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02-23681913</a:t>
                      </a:r>
                      <a:endParaRPr lang="zh-TW" alt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1426088"/>
                  </a:ext>
                </a:extLst>
              </a:tr>
              <a:tr h="48272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大學招生委員會聯合會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hlinkClick r:id="rId5"/>
                        </a:rPr>
                        <a:t>http://</a:t>
                      </a:r>
                      <a:r>
                        <a:rPr lang="en-US" altLang="zh-TW" dirty="0" err="1" smtClean="0">
                          <a:hlinkClick r:id="rId5"/>
                        </a:rPr>
                        <a:t>www.jbcrc.edu.tw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02-23681913</a:t>
                      </a:r>
                      <a:endParaRPr lang="zh-TW" alt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0266635"/>
                  </a:ext>
                </a:extLst>
              </a:tr>
              <a:tr h="48272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大學入學考試中心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hlinkClick r:id="rId6"/>
                        </a:rPr>
                        <a:t>http://</a:t>
                      </a:r>
                      <a:r>
                        <a:rPr lang="en-US" altLang="zh-TW" dirty="0" err="1" smtClean="0">
                          <a:hlinkClick r:id="rId6"/>
                        </a:rPr>
                        <a:t>www.ceec.edu.tw</a:t>
                      </a:r>
                      <a:r>
                        <a:rPr lang="en-US" altLang="zh-TW" dirty="0" smtClean="0"/>
                        <a:t>       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02-23661416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1036787"/>
                  </a:ext>
                </a:extLst>
              </a:tr>
              <a:tr h="48272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大學甄選入學委員會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hlinkClick r:id="rId7"/>
                        </a:rPr>
                        <a:t>http://</a:t>
                      </a:r>
                      <a:r>
                        <a:rPr lang="en-US" altLang="zh-TW" dirty="0" err="1" smtClean="0">
                          <a:hlinkClick r:id="rId7"/>
                        </a:rPr>
                        <a:t>www.cac.edu.tw</a:t>
                      </a:r>
                      <a:r>
                        <a:rPr lang="en-US" altLang="zh-TW" dirty="0" smtClean="0"/>
                        <a:t>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05-2721799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87754"/>
                  </a:ext>
                </a:extLst>
              </a:tr>
              <a:tr h="48272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大學考試入學分發委員會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hlinkClick r:id="rId8"/>
                        </a:rPr>
                        <a:t>http://</a:t>
                      </a:r>
                      <a:r>
                        <a:rPr lang="en-US" altLang="zh-TW" dirty="0" err="1" smtClean="0">
                          <a:hlinkClick r:id="rId8"/>
                        </a:rPr>
                        <a:t>www.uac.edu.tw</a:t>
                      </a:r>
                      <a:r>
                        <a:rPr lang="en-US" altLang="zh-TW" dirty="0" smtClean="0"/>
                        <a:t>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06-2362755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104246"/>
                  </a:ext>
                </a:extLst>
              </a:tr>
              <a:tr h="48272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大學選才與高中育才輔助系統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hlinkClick r:id="rId9"/>
                        </a:rPr>
                        <a:t>https://</a:t>
                      </a:r>
                      <a:r>
                        <a:rPr lang="en-US" altLang="zh-TW" dirty="0" err="1" smtClean="0">
                          <a:hlinkClick r:id="rId9"/>
                        </a:rPr>
                        <a:t>techs.ceec.edu.tw</a:t>
                      </a:r>
                      <a:r>
                        <a:rPr lang="en-US" altLang="zh-TW" dirty="0" smtClean="0">
                          <a:hlinkClick r:id="rId9"/>
                        </a:rPr>
                        <a:t>/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02-23661416</a:t>
                      </a:r>
                      <a:endParaRPr lang="zh-TW" alt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6760026"/>
                  </a:ext>
                </a:extLst>
              </a:tr>
              <a:tr h="48272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漫步在大學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hlinkClick r:id="rId10"/>
                        </a:rPr>
                        <a:t>http://</a:t>
                      </a:r>
                      <a:r>
                        <a:rPr lang="en-US" altLang="zh-TW" dirty="0" err="1" smtClean="0">
                          <a:hlinkClick r:id="rId10"/>
                        </a:rPr>
                        <a:t>major.ceec.edu.tw</a:t>
                      </a:r>
                      <a:r>
                        <a:rPr lang="en-US" altLang="zh-TW" dirty="0" smtClean="0">
                          <a:hlinkClick r:id="rId10"/>
                        </a:rPr>
                        <a:t>/</a:t>
                      </a:r>
                      <a:r>
                        <a:rPr lang="zh-TW" altLang="en-US" dirty="0" smtClean="0"/>
                        <a:t>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02-23661416</a:t>
                      </a:r>
                      <a:endParaRPr lang="zh-TW" alt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8363333"/>
                  </a:ext>
                </a:extLst>
              </a:tr>
              <a:tr h="48272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圓夢助學網（獎學金）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hlinkClick r:id="rId11"/>
                        </a:rPr>
                        <a:t>https://</a:t>
                      </a:r>
                      <a:r>
                        <a:rPr lang="en-US" altLang="zh-TW" dirty="0" err="1" smtClean="0">
                          <a:hlinkClick r:id="rId11"/>
                        </a:rPr>
                        <a:t>helpdreams.moe.edu.tw</a:t>
                      </a:r>
                      <a:r>
                        <a:rPr lang="en-US" altLang="zh-TW" dirty="0" smtClean="0">
                          <a:hlinkClick r:id="rId11"/>
                        </a:rPr>
                        <a:t>/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─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7442232"/>
                  </a:ext>
                </a:extLst>
              </a:tr>
            </a:tbl>
          </a:graphicData>
        </a:graphic>
      </p:graphicFrame>
      <p:pic>
        <p:nvPicPr>
          <p:cNvPr id="8" name="圖片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26" y="6175941"/>
            <a:ext cx="1212550" cy="68205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860" y="5933692"/>
            <a:ext cx="1637459" cy="116655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602" y="5075406"/>
            <a:ext cx="1138438" cy="17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5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754131" y="734838"/>
            <a:ext cx="7566067" cy="7566067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-24926" y="344139"/>
            <a:ext cx="2724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spc="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伍、結語</a:t>
            </a:r>
            <a:endParaRPr lang="en-US" altLang="zh-TW" sz="3600" spc="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65104"/>
            <a:ext cx="1515822" cy="233001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377" y="4934148"/>
            <a:ext cx="3044813" cy="216918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93" y="5096712"/>
            <a:ext cx="3131180" cy="176128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7"/>
            <a:ext cx="1989013" cy="39069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88692" y="1198192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b="1" spc="600" dirty="0">
                <a:solidFill>
                  <a:srgbClr val="1503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讓</a:t>
            </a:r>
            <a:r>
              <a:rPr lang="zh-TW" altLang="en-US" sz="4800" b="1" spc="600" dirty="0" smtClean="0">
                <a:solidFill>
                  <a:srgbClr val="1503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我們團結在一起，</a:t>
            </a:r>
            <a:endParaRPr lang="en-US" altLang="zh-TW" sz="4800" b="1" spc="600" dirty="0" smtClean="0">
              <a:solidFill>
                <a:srgbClr val="1503B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800" b="1" spc="600" dirty="0" smtClean="0">
                <a:solidFill>
                  <a:srgbClr val="1503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牽</a:t>
            </a:r>
            <a:r>
              <a:rPr lang="zh-TW" altLang="en-US" sz="4800" b="1" spc="600" dirty="0">
                <a:solidFill>
                  <a:srgbClr val="1503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起孩子的</a:t>
            </a:r>
            <a:r>
              <a:rPr lang="zh-TW" altLang="en-US" sz="4800" b="1" spc="600" dirty="0" smtClean="0">
                <a:solidFill>
                  <a:srgbClr val="1503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手努力向前行</a:t>
            </a:r>
            <a:r>
              <a:rPr lang="zh-TW" altLang="en-US" sz="4800" b="1" i="1" spc="600" dirty="0" smtClean="0">
                <a:solidFill>
                  <a:srgbClr val="1503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en-US" altLang="zh-TW" sz="4800" b="1" i="1" spc="600" dirty="0">
              <a:solidFill>
                <a:srgbClr val="1503B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1138" y="3969870"/>
            <a:ext cx="7872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800" b="1" spc="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方向對了，目標就不遠了</a:t>
            </a:r>
            <a:r>
              <a:rPr lang="zh-TW" altLang="en-US" sz="4800" b="1" i="1" spc="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en-US" altLang="zh-TW" sz="4800" b="1" i="1" spc="6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443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7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1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262"/>
            <a:ext cx="9128983" cy="6846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427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817051" y="620688"/>
            <a:ext cx="7566067" cy="7566067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423620" y="592588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spc="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簡報大綱：</a:t>
            </a:r>
            <a:endParaRPr lang="en-US" altLang="zh-TW" sz="4800" b="1" spc="6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16000"/>
            <a:r>
              <a:rPr lang="zh-TW" altLang="en-US" sz="4800" b="1" spc="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壹、多元入學</a:t>
            </a:r>
            <a:endParaRPr lang="en-US" altLang="zh-TW" sz="4800" b="1" spc="6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52000"/>
            <a:r>
              <a:rPr lang="zh-TW" altLang="en-US" sz="4800" b="1" spc="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貳、適性發展</a:t>
            </a:r>
            <a:endParaRPr lang="en-US" altLang="zh-TW" sz="4800" b="1" spc="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52000"/>
            <a:r>
              <a:rPr lang="zh-TW" altLang="en-US" sz="4800" b="1" spc="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參、瞭解支持</a:t>
            </a:r>
            <a:endParaRPr lang="en-US" altLang="zh-TW" sz="4800" b="1" spc="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52000"/>
            <a:r>
              <a:rPr lang="zh-TW" altLang="en-US" sz="4800" b="1" spc="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肆、諮詢管道</a:t>
            </a:r>
            <a:endParaRPr lang="en-US" altLang="zh-TW" sz="4800" b="1" spc="6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52000"/>
            <a:r>
              <a:rPr lang="zh-TW" altLang="en-US" sz="4800" b="1" spc="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800" b="1" spc="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伍、結語</a:t>
            </a:r>
            <a:endParaRPr lang="en-US" altLang="zh-TW" sz="4800" b="1" spc="6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55" y="4524452"/>
            <a:ext cx="1231395" cy="189281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302" y="4725144"/>
            <a:ext cx="2970150" cy="211598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08" y="5301208"/>
            <a:ext cx="2767631" cy="155679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7"/>
            <a:ext cx="1989013" cy="39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8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876412" y="674393"/>
            <a:ext cx="7566067" cy="7566067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-24926" y="344139"/>
            <a:ext cx="8408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spc="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壹</a:t>
            </a:r>
            <a:r>
              <a:rPr lang="zh-TW" altLang="en-US" sz="3600" spc="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、多元入學</a:t>
            </a:r>
            <a:endParaRPr lang="en-US" altLang="zh-TW" sz="3600" spc="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118" y="5381416"/>
            <a:ext cx="844592" cy="129824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074" y="5381416"/>
            <a:ext cx="2340166" cy="166717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941" y="5652579"/>
            <a:ext cx="2232669" cy="125587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7"/>
            <a:ext cx="1989013" cy="3906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878465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、理念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8000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讓孩子選擇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適合的升學道路，</a:t>
            </a:r>
            <a:r>
              <a:rPr lang="zh-TW" altLang="en-US" sz="2400" dirty="0" smtClean="0">
                <a:solidFill>
                  <a:srgbClr val="1503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依據其性向、能力</a:t>
            </a:r>
            <a:r>
              <a:rPr lang="zh-TW" altLang="en-US" sz="2400" dirty="0">
                <a:solidFill>
                  <a:srgbClr val="1503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和興趣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建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8000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立多元化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升學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管道，使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自信且自由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地展翅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飛翔。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24926" y="1945837"/>
            <a:ext cx="91341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二、精神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考試專業化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44000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考試由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400" dirty="0">
                <a:solidFill>
                  <a:srgbClr val="1503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大學入學考試中心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r>
              <a:rPr lang="zh-TW" altLang="en-US" sz="2400" dirty="0">
                <a:solidFill>
                  <a:srgbClr val="1503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常設專責機構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辦理。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44000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命題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能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持續研究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，使命題達成合理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評量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篩選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44000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功能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，同時</a:t>
            </a:r>
            <a:r>
              <a:rPr lang="zh-TW" altLang="en-US" sz="2400" dirty="0">
                <a:solidFill>
                  <a:srgbClr val="1503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兼顧高中教學</a:t>
            </a:r>
            <a:r>
              <a:rPr lang="zh-TW" altLang="en-US" sz="2400" dirty="0" smtClean="0">
                <a:solidFill>
                  <a:srgbClr val="1503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正常化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考招多元化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44000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大學校系依其特色選擇招生管道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，訂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定招生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條件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，招收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志向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44000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興趣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與能力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相符的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44000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dirty="0">
                <a:solidFill>
                  <a:srgbClr val="1503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學生依其志向、興趣與能力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，選擇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適合自己的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大學校系就讀。</a:t>
            </a:r>
            <a:endParaRPr lang="en-US" altLang="zh-TW" sz="2400" kern="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016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876412" y="674393"/>
            <a:ext cx="7566067" cy="7566067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-24926" y="344139"/>
            <a:ext cx="8408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spc="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壹</a:t>
            </a:r>
            <a:r>
              <a:rPr lang="zh-TW" altLang="en-US" sz="3600" spc="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、多元入學</a:t>
            </a:r>
            <a:endParaRPr lang="en-US" altLang="zh-TW" sz="3600" spc="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168202"/>
            <a:ext cx="983302" cy="151146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81" y="5358604"/>
            <a:ext cx="2285531" cy="162825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27" y="5589240"/>
            <a:ext cx="2255575" cy="126876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7"/>
            <a:ext cx="1989013" cy="3906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23528" y="839609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入學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管道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特殊選才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400" dirty="0" smtClean="0">
                <a:solidFill>
                  <a:srgbClr val="1503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繁星推薦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申請入學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400" dirty="0" smtClean="0">
                <a:solidFill>
                  <a:srgbClr val="1503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考試分發入學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，這些管道其優點為：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兼顧學生特殊才能、經歷或成就。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落實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高中均質、區域均衡及大學之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社會責任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避免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以智育做為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單一升學標準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考生可以評估自己所具備的條件，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考量性向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能力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和興趣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選擇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適合自己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的升學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管道。</a:t>
            </a:r>
            <a:endParaRPr lang="en-US" altLang="zh-TW" sz="2400" kern="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225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980022" y="652728"/>
            <a:ext cx="7566067" cy="7566067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-24926" y="344139"/>
            <a:ext cx="8408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spc="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壹</a:t>
            </a:r>
            <a:r>
              <a:rPr lang="zh-TW" altLang="en-US" sz="3600" spc="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、多元入學</a:t>
            </a:r>
            <a:endParaRPr lang="en-US" altLang="zh-TW" sz="3600" spc="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168202"/>
            <a:ext cx="983302" cy="151146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371993"/>
            <a:ext cx="2285531" cy="162825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7" y="5608769"/>
            <a:ext cx="2220857" cy="124923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7"/>
            <a:ext cx="1989013" cy="39069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67543" y="847678"/>
            <a:ext cx="8352929" cy="4452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四、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學年度的招生制度調整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400"/>
              </a:lnSpc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調降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大學校系繁星推薦及個人申請招生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採學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測科目數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為至多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，且</a:t>
            </a:r>
            <a:r>
              <a:rPr lang="zh-TW" altLang="en-US" sz="2400" dirty="0" smtClean="0">
                <a:solidFill>
                  <a:srgbClr val="1503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不再使用</a:t>
            </a:r>
            <a:r>
              <a:rPr lang="en-US" altLang="zh-TW" sz="2400" dirty="0">
                <a:solidFill>
                  <a:srgbClr val="1503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400" dirty="0">
                <a:solidFill>
                  <a:srgbClr val="1503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</a:t>
            </a:r>
            <a:r>
              <a:rPr lang="zh-TW" altLang="zh-TW" sz="2400" dirty="0">
                <a:solidFill>
                  <a:srgbClr val="1503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400" dirty="0">
                <a:solidFill>
                  <a:srgbClr val="1503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總級分</a:t>
            </a:r>
            <a:r>
              <a:rPr lang="zh-TW" altLang="zh-TW" sz="2400" dirty="0">
                <a:solidFill>
                  <a:srgbClr val="1503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2400" dirty="0">
              <a:solidFill>
                <a:srgbClr val="1503B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400"/>
              </a:lnSpc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大學校系在繁星推薦之檢定、分發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比序項目合計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最多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400"/>
              </a:lnSpc>
            </a:pP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使用學測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個科目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，或在所選之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科中另訂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科目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組合級分和。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400"/>
              </a:lnSpc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大學校系在個人申請之檢定、篩選倍率、學測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成績採預計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4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最多使用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學測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個科目，或在所選之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科中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另訂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科目組合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級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4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分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400"/>
              </a:lnSpc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dirty="0">
                <a:solidFill>
                  <a:srgbClr val="1503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學測</a:t>
            </a:r>
            <a:r>
              <a:rPr lang="zh-TW" altLang="en-US" sz="2400" dirty="0" smtClean="0">
                <a:solidFill>
                  <a:srgbClr val="1503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考試仍辦理</a:t>
            </a:r>
            <a:r>
              <a:rPr lang="en-US" altLang="zh-TW" sz="2400" dirty="0">
                <a:solidFill>
                  <a:srgbClr val="1503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400" dirty="0">
                <a:solidFill>
                  <a:srgbClr val="1503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科，考生可自由選考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400"/>
              </a:lnSpc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考招制度仍持續進行滾動式修正。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755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876412" y="674393"/>
            <a:ext cx="7566067" cy="7566067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-24926" y="344139"/>
            <a:ext cx="8408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spc="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壹、大學多元入學方案</a:t>
            </a:r>
            <a:endParaRPr lang="en-US" altLang="zh-TW" sz="3600" spc="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12" y="5733256"/>
            <a:ext cx="615698" cy="94640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00998"/>
            <a:ext cx="1133403" cy="80745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26" y="6237312"/>
            <a:ext cx="1103446" cy="62068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7"/>
            <a:ext cx="1989013" cy="390699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391896"/>
            <a:ext cx="9649072" cy="646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3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3421</TotalTime>
  <Words>886</Words>
  <Application>Microsoft Office PowerPoint</Application>
  <PresentationFormat>如螢幕大小 (4:3)</PresentationFormat>
  <Paragraphs>110</Paragraphs>
  <Slides>15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PowerUser</dc:creator>
  <cp:lastModifiedBy>user</cp:lastModifiedBy>
  <cp:revision>220</cp:revision>
  <cp:lastPrinted>2019-05-29T05:32:54Z</cp:lastPrinted>
  <dcterms:created xsi:type="dcterms:W3CDTF">2016-03-02T01:16:19Z</dcterms:created>
  <dcterms:modified xsi:type="dcterms:W3CDTF">2019-09-03T00:58:34Z</dcterms:modified>
</cp:coreProperties>
</file>