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19"/>
  </p:notesMasterIdLst>
  <p:handoutMasterIdLst>
    <p:handoutMasterId r:id="rId20"/>
  </p:handoutMasterIdLst>
  <p:sldIdLst>
    <p:sldId id="295" r:id="rId3"/>
    <p:sldId id="296" r:id="rId4"/>
    <p:sldId id="297" r:id="rId5"/>
    <p:sldId id="298" r:id="rId6"/>
    <p:sldId id="279" r:id="rId7"/>
    <p:sldId id="284" r:id="rId8"/>
    <p:sldId id="293" r:id="rId9"/>
    <p:sldId id="285" r:id="rId10"/>
    <p:sldId id="286" r:id="rId11"/>
    <p:sldId id="288" r:id="rId12"/>
    <p:sldId id="289" r:id="rId13"/>
    <p:sldId id="309" r:id="rId14"/>
    <p:sldId id="287" r:id="rId15"/>
    <p:sldId id="326" r:id="rId16"/>
    <p:sldId id="308" r:id="rId17"/>
    <p:sldId id="283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33" autoAdjust="0"/>
  </p:normalViewPr>
  <p:slideViewPr>
    <p:cSldViewPr showGuides="1"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72148-55B5-482A-86B2-E77E352ABA1A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9BAE6-C6E4-489D-9635-DED35823D3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50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438E-CF3B-4986-8F24-9542F926625F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FF1EE-1794-4731-913D-2EE5F8C6C2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26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FF1EE-1794-4731-913D-2EE5F8C6C20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0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吉他音樂節馬來西亞「泰雷嘉國際吉他大賽」，公開組及青少年組雙料冠軍，吉他少年梁潔民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FF1EE-1794-4731-913D-2EE5F8C6C20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77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FF1EE-1794-4731-913D-2EE5F8C6C20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57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3" y="4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6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35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762000"/>
            <a:ext cx="5686425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3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97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52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89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0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10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21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52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912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02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93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960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880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64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3" y="4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08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46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28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76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0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08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3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8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9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7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52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63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3347864" y="5517232"/>
            <a:ext cx="2794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主講人：○  ○  ○</a:t>
            </a:r>
            <a:endParaRPr kumimoji="0" lang="en-US" altLang="zh-TW" sz="2000" b="1" i="0" u="none" strike="noStrike" kern="1200" cap="none" spc="0" normalizeH="0" baseline="0" noProof="0" dirty="0">
              <a:ln w="6350"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日  期：</a:t>
            </a:r>
            <a:r>
              <a:rPr kumimoji="0" lang="en-US" altLang="zh-TW" sz="20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2019.</a:t>
            </a:r>
            <a:r>
              <a:rPr kumimoji="0" lang="zh-TW" altLang="en-US" sz="20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○</a:t>
            </a:r>
            <a:r>
              <a:rPr kumimoji="0" lang="en-US" altLang="zh-TW" sz="20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.</a:t>
            </a:r>
            <a:r>
              <a:rPr kumimoji="0" lang="zh-TW" altLang="en-US" sz="20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○</a:t>
            </a:r>
            <a:endParaRPr kumimoji="0" lang="en-US" altLang="zh-TW" sz="2000" b="1" i="0" u="none" strike="noStrike" kern="1200" cap="none" spc="0" normalizeH="0" baseline="0" noProof="0" dirty="0">
              <a:ln w="6350">
                <a:noFill/>
              </a:ln>
              <a:solidFill>
                <a:prstClr val="black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地  點：</a:t>
            </a:r>
          </a:p>
        </p:txBody>
      </p:sp>
      <p:sp>
        <p:nvSpPr>
          <p:cNvPr id="2" name="矩形 1"/>
          <p:cNvSpPr/>
          <p:nvPr/>
        </p:nvSpPr>
        <p:spPr>
          <a:xfrm>
            <a:off x="168824" y="403600"/>
            <a:ext cx="89644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1" i="0" u="none" strike="noStrike" kern="1200" cap="none" spc="0" normalizeH="0" baseline="0" noProof="0" dirty="0">
                <a:ln w="6350">
                  <a:noFill/>
                </a:ln>
                <a:solidFill>
                  <a:srgbClr val="F96307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新北市政府家庭教育中心十二年國教宣導</a:t>
            </a:r>
            <a:endParaRPr kumimoji="0" lang="en-US" altLang="zh-TW" sz="3800" b="1" i="0" u="none" strike="noStrike" kern="1200" cap="none" spc="0" normalizeH="0" baseline="0" noProof="0" dirty="0">
              <a:ln w="6350">
                <a:noFill/>
              </a:ln>
              <a:solidFill>
                <a:srgbClr val="F96307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0" y="0"/>
            <a:ext cx="2054690" cy="403600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71143" y="1347122"/>
            <a:ext cx="9159847" cy="2016224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9788" y="1369570"/>
            <a:ext cx="69685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自發、互動、共好</a:t>
            </a:r>
          </a:p>
        </p:txBody>
      </p:sp>
      <p:sp>
        <p:nvSpPr>
          <p:cNvPr id="4" name="矩形 3"/>
          <p:cNvSpPr/>
          <p:nvPr/>
        </p:nvSpPr>
        <p:spPr>
          <a:xfrm>
            <a:off x="1693050" y="2403597"/>
            <a:ext cx="5742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親師生合作（</a:t>
            </a:r>
            <a:r>
              <a:rPr lang="zh-TW" altLang="en-US" sz="4800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kumimoji="0" lang="zh-TW" altLang="en-US" sz="48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中篇）</a:t>
            </a:r>
          </a:p>
        </p:txBody>
      </p:sp>
    </p:spTree>
    <p:extLst>
      <p:ext uri="{BB962C8B-B14F-4D97-AF65-F5344CB8AC3E}">
        <p14:creationId xmlns:p14="http://schemas.microsoft.com/office/powerpoint/2010/main" val="421287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3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2159" y="83657"/>
            <a:ext cx="4673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400" b="1" spc="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了解與支持</a:t>
            </a:r>
            <a:endParaRPr lang="en-US" altLang="zh-TW" sz="4400" b="1" spc="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63689" y="1268764"/>
            <a:ext cx="6984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頂尖，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是任何一個人的專利，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真正的意思叫做「真才實學」。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頂尖者，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靠興趣，做自己喜歡的事；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靠努力，用時間與歲月完成之</a:t>
            </a:r>
            <a:b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2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1025" y="6237312"/>
            <a:ext cx="8937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資料來源：游乾桂（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）。演活自己，就是頂尖：興趣是捷徑，態度有魔法。台北：時報出版。</a:t>
            </a:r>
          </a:p>
        </p:txBody>
      </p:sp>
    </p:spTree>
    <p:extLst>
      <p:ext uri="{BB962C8B-B14F-4D97-AF65-F5344CB8AC3E}">
        <p14:creationId xmlns:p14="http://schemas.microsoft.com/office/powerpoint/2010/main" val="230061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82985"/>
            <a:ext cx="3744415" cy="329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4107"/>
            <a:ext cx="2734793" cy="341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23"/>
            <a:ext cx="3760240" cy="324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2" y="6229198"/>
            <a:ext cx="790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時間花在哪裡，成就在哪裡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頂真的堅持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51" y="-35622"/>
            <a:ext cx="2718125" cy="353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48" y="3016542"/>
            <a:ext cx="3479828" cy="321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09" y="3016542"/>
            <a:ext cx="3573339" cy="32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992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3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2161" y="83657"/>
            <a:ext cx="5314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400" b="1" spc="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問題解決能力</a:t>
            </a:r>
            <a:endParaRPr lang="en-US" altLang="zh-TW" sz="4400" b="1" spc="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67136" y="83671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瞭解孩子後，我們還能為他做些什麼？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9513" y="3526209"/>
            <a:ext cx="4000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放手</a:t>
            </a:r>
            <a:endParaRPr lang="en-US" altLang="zh-TW" sz="3600" b="1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由他去探索</a:t>
            </a:r>
          </a:p>
        </p:txBody>
      </p:sp>
      <p:sp>
        <p:nvSpPr>
          <p:cNvPr id="9" name="矩形 8"/>
          <p:cNvSpPr/>
          <p:nvPr/>
        </p:nvSpPr>
        <p:spPr>
          <a:xfrm>
            <a:off x="6301204" y="3429000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陪伴</a:t>
            </a:r>
            <a:endParaRPr lang="en-US" altLang="zh-TW" sz="3600" b="1" kern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成為他的後盾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07" y="1495855"/>
            <a:ext cx="4111825" cy="4111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187702" y="5494340"/>
            <a:ext cx="8956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體驗</a:t>
            </a:r>
            <a:r>
              <a:rPr lang="en-US" altLang="zh-TW" sz="3600" b="1" kern="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600" b="1" kern="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探索</a:t>
            </a:r>
            <a:r>
              <a:rPr lang="en-US" altLang="zh-TW" sz="3600" b="1" kern="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600" b="1" kern="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思考</a:t>
            </a:r>
            <a:r>
              <a:rPr lang="zh-TW" altLang="en-US" sz="36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培養孩子</a:t>
            </a:r>
            <a:r>
              <a:rPr lang="zh-TW" altLang="en-US" sz="36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問題解決能力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9AAC558-0799-499D-B8A4-3ED83162E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6215035"/>
            <a:ext cx="2987299" cy="8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7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3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2161" y="83657"/>
            <a:ext cx="5314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4400" b="1" spc="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問題解決能力</a:t>
            </a:r>
            <a:endParaRPr lang="en-US" altLang="zh-TW" sz="4400" b="1" spc="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4995" y="860951"/>
            <a:ext cx="396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面對變動時代，孩子必備的關鍵能力！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科技自學力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sp>
        <p:nvSpPr>
          <p:cNvPr id="10" name="矩形 9"/>
          <p:cNvSpPr/>
          <p:nvPr/>
        </p:nvSpPr>
        <p:spPr>
          <a:xfrm>
            <a:off x="2267744" y="6128011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kern="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不斷累積自己的知識、實力、經驗，不斷地思考、分析、研究，</a:t>
            </a:r>
            <a:endParaRPr lang="en-US" altLang="zh-TW" b="1" kern="0" dirty="0">
              <a:solidFill>
                <a:srgbClr val="FF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 然後不厭其煩地嘗試、跌倒、換個方法再嘗試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9AAC558-0799-499D-B8A4-3ED83162E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734" y="-88873"/>
            <a:ext cx="2987299" cy="81330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8F640A1-A4DF-49D5-9CBF-382698ACC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8" y="1507282"/>
            <a:ext cx="3062262" cy="2029961"/>
          </a:xfrm>
          <a:prstGeom prst="rect">
            <a:avLst/>
          </a:prstGeom>
        </p:spPr>
      </p:pic>
      <p:pic>
        <p:nvPicPr>
          <p:cNvPr id="13" name="圖片 12" descr="一張含有 室外物品 的圖片&#10;&#10;自動產生的描述">
            <a:extLst>
              <a:ext uri="{FF2B5EF4-FFF2-40B4-BE49-F238E27FC236}">
                <a16:creationId xmlns:a16="http://schemas.microsoft.com/office/drawing/2014/main" id="{FC9D76A4-4555-4249-9873-C43FAD1AF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64" y="980473"/>
            <a:ext cx="3765620" cy="2556770"/>
          </a:xfrm>
          <a:prstGeom prst="rect">
            <a:avLst/>
          </a:prstGeom>
        </p:spPr>
      </p:pic>
      <p:pic>
        <p:nvPicPr>
          <p:cNvPr id="17" name="圖片 16" descr="一張含有 室外, 天空, 男人, 水 的圖片&#10;&#10;自動產生的描述">
            <a:extLst>
              <a:ext uri="{FF2B5EF4-FFF2-40B4-BE49-F238E27FC236}">
                <a16:creationId xmlns:a16="http://schemas.microsoft.com/office/drawing/2014/main" id="{4E7D6C76-AC1B-45C7-A62D-AF542B3CF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8" y="3639033"/>
            <a:ext cx="6960537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8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404EB-84B7-4914-B6A7-AA374B57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D20489E6-E534-466C-B784-18A2B1374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175909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76412" y="674393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-24926" y="344139"/>
            <a:ext cx="3444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spc="6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kumimoji="0" lang="zh-TW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、諮詢管道</a:t>
            </a:r>
            <a:endParaRPr kumimoji="0" lang="en-US" altLang="zh-TW" sz="36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"/>
            <a:ext cx="1989013" cy="39069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71711" y="927092"/>
            <a:ext cx="7960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在校時可向導師、任課教師、課程諮詢教師、專輔老師、輔導主任、教務主任及校長諮詢，或進入下列網站瀏覽。</a:t>
            </a:r>
            <a:endParaRPr kumimoji="0" lang="en-US" altLang="zh-TW" sz="24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81525"/>
              </p:ext>
            </p:extLst>
          </p:nvPr>
        </p:nvGraphicFramePr>
        <p:xfrm>
          <a:off x="636222" y="1758089"/>
          <a:ext cx="7896218" cy="436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999">
                  <a:extLst>
                    <a:ext uri="{9D8B030D-6E8A-4147-A177-3AD203B41FA5}">
                      <a16:colId xmlns:a16="http://schemas.microsoft.com/office/drawing/2014/main" val="3682042983"/>
                    </a:ext>
                  </a:extLst>
                </a:gridCol>
                <a:gridCol w="3796219">
                  <a:extLst>
                    <a:ext uri="{9D8B030D-6E8A-4147-A177-3AD203B41FA5}">
                      <a16:colId xmlns:a16="http://schemas.microsoft.com/office/drawing/2014/main" val="621938244"/>
                    </a:ext>
                  </a:extLst>
                </a:gridCol>
              </a:tblGrid>
              <a:tr h="60802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諮詢管道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相關網站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聯絡電話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557263"/>
                  </a:ext>
                </a:extLst>
              </a:tr>
              <a:tr h="414813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年國中畢業生適性入學宣導網站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http://adapt.k12ea.gov.tw/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26088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教育部十二年國民基本教育資訊網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http://12basic.edu.tw/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266635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十二年國教五專招生資訊網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https://www.techadmi.edu.tw/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036787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國中教育會考網站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https://cap.nace.edu.tw/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7754"/>
                  </a:ext>
                </a:extLst>
              </a:tr>
              <a:tr h="486792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新北市中等教育資源網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http://se.ntpc.edu.tw/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4246"/>
                  </a:ext>
                </a:extLst>
              </a:tr>
              <a:tr h="441291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新北市高中職網路博覽會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https://se.ntpc.edu.tw/expo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760026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教育部設立免付費諮詢專線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0800-012-580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63333"/>
                  </a:ext>
                </a:extLst>
              </a:tr>
              <a:tr h="482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新北市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1999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市民服務</a:t>
                      </a:r>
                      <a:endParaRPr lang="en-US" altLang="zh-TW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熱線 分機 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2663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2664</a:t>
                      </a:r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2232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26" y="6175941"/>
            <a:ext cx="1212550" cy="6820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60" y="5933692"/>
            <a:ext cx="1637459" cy="11665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02" y="5075406"/>
            <a:ext cx="1138438" cy="17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68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788968" y="741422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003886" y="1322068"/>
            <a:ext cx="526297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結語、</a:t>
            </a:r>
            <a:endParaRPr lang="en-US" altLang="zh-TW" sz="60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讓我們一起</a:t>
            </a:r>
            <a:endParaRPr lang="en-US" altLang="zh-TW" sz="60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牽起孩子的手</a:t>
            </a:r>
            <a:endParaRPr lang="en-US" altLang="zh-TW" sz="60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向前行</a:t>
            </a:r>
            <a:endParaRPr lang="en-US" altLang="zh-TW" sz="60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43" y="188644"/>
            <a:ext cx="3040044" cy="6786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56" y="4524452"/>
            <a:ext cx="1231395" cy="18928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0" y="4891514"/>
            <a:ext cx="2970150" cy="211598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07720"/>
            <a:ext cx="288032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7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5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6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0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C75469-4DB4-412B-82AD-7E1E21324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6D48A6-724B-495A-89BB-DC186027C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458" y="0"/>
            <a:ext cx="46035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181C4F-BA33-4970-80F5-1AB90E3B4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7" y="321735"/>
            <a:ext cx="2458964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37" y="1304087"/>
            <a:ext cx="2395037" cy="17064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5684D9-D82E-427C-AFDD-DCB0B0F8F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384" y="311970"/>
            <a:ext cx="1521616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BA58DB-4D3F-4324-9EB3-0C40D0325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7154" y="1665821"/>
            <a:ext cx="1510846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24" y="1827125"/>
            <a:ext cx="1281596" cy="1971684"/>
          </a:xfrm>
          <a:prstGeom prst="rect">
            <a:avLst/>
          </a:prstGeom>
        </p:spPr>
      </p:pic>
      <p:sp>
        <p:nvSpPr>
          <p:cNvPr id="31" name="Rectangle 22">
            <a:extLst>
              <a:ext uri="{FF2B5EF4-FFF2-40B4-BE49-F238E27FC236}">
                <a16:creationId xmlns:a16="http://schemas.microsoft.com/office/drawing/2014/main" id="{B698BF10-41D1-450D-AFDF-A43B2EB08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8" y="4157451"/>
            <a:ext cx="1576831" cy="23122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2133BEDA-8F44-4EE1-AB2D-1710BC135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2968" y="4157447"/>
            <a:ext cx="2405032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6" y="5303335"/>
            <a:ext cx="2392978" cy="87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28" y="4699916"/>
            <a:ext cx="2004392" cy="151319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344CE34-469A-4C0D-B02B-23D4BA54A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4948" y="4938297"/>
            <a:ext cx="1576831" cy="12834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3519" y="686315"/>
            <a:ext cx="3878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簡報大綱：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一、適性入學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二、了解與支持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三、問題解決能力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四、諮詢管道</a:t>
            </a:r>
          </a:p>
        </p:txBody>
      </p:sp>
    </p:spTree>
    <p:extLst>
      <p:ext uri="{BB962C8B-B14F-4D97-AF65-F5344CB8AC3E}">
        <p14:creationId xmlns:p14="http://schemas.microsoft.com/office/powerpoint/2010/main" val="353899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3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2161" y="83657"/>
            <a:ext cx="4031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4400" b="1" spc="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適性入學</a:t>
            </a:r>
            <a:endParaRPr lang="en-US" altLang="zh-TW" sz="4400" b="1" spc="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79714" y="1025491"/>
            <a:ext cx="713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如果您希望孩子  創造精彩頂尖的人生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45101" y="5185860"/>
            <a:ext cx="4000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您選擇</a:t>
            </a:r>
            <a:endParaRPr lang="en-US" altLang="zh-TW" sz="28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以他</a:t>
            </a:r>
            <a:r>
              <a:rPr lang="zh-TW" altLang="en-US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擅長</a:t>
            </a:r>
            <a:r>
              <a:rPr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的部分去</a:t>
            </a:r>
            <a:r>
              <a:rPr lang="zh-TW" altLang="en-US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</a:p>
        </p:txBody>
      </p:sp>
      <p:sp>
        <p:nvSpPr>
          <p:cNvPr id="9" name="矩形 8"/>
          <p:cNvSpPr/>
          <p:nvPr/>
        </p:nvSpPr>
        <p:spPr>
          <a:xfrm>
            <a:off x="5116729" y="5157196"/>
            <a:ext cx="41344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您選擇</a:t>
            </a:r>
            <a:endParaRPr lang="en-US" altLang="zh-TW" sz="28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從他</a:t>
            </a:r>
            <a:r>
              <a:rPr lang="zh-TW" altLang="en-US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沒興趣</a:t>
            </a:r>
            <a:r>
              <a:rPr lang="zh-TW" altLang="en-US" sz="28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的方面去</a:t>
            </a:r>
            <a:r>
              <a:rPr lang="zh-TW" altLang="en-US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努力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1430340" y="1411680"/>
            <a:ext cx="6348826" cy="4532732"/>
            <a:chOff x="1235331" y="1527175"/>
            <a:chExt cx="6348826" cy="453273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69"/>
            <a:stretch/>
          </p:blipFill>
          <p:spPr>
            <a:xfrm>
              <a:off x="2829449" y="1527175"/>
              <a:ext cx="3161751" cy="33879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331" y="3855689"/>
              <a:ext cx="2143125" cy="2143125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1032" y="3916782"/>
              <a:ext cx="2143125" cy="2143125"/>
            </a:xfrm>
            <a:prstGeom prst="rect">
              <a:avLst/>
            </a:prstGeom>
          </p:spPr>
        </p:pic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20379C89-5966-4D55-B40B-1628384BC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685" y="6238941"/>
            <a:ext cx="2987299" cy="8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3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34325B4-C271-4CC0-9D55-76CEFF70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393" y="5843509"/>
            <a:ext cx="2672607" cy="1316259"/>
          </a:xfrm>
          <a:prstGeom prst="rect">
            <a:avLst/>
          </a:prstGeom>
        </p:spPr>
      </p:pic>
      <p:sp>
        <p:nvSpPr>
          <p:cNvPr id="5" name="文字方塊 1">
            <a:extLst>
              <a:ext uri="{FF2B5EF4-FFF2-40B4-BE49-F238E27FC236}">
                <a16:creationId xmlns:a16="http://schemas.microsoft.com/office/drawing/2014/main" id="{BDE767EB-59C0-4FB9-A7EE-7F4345B60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521913"/>
            <a:ext cx="8000574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 kern="1200" cap="all" spc="100" baseline="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  <a:cs typeface="+mj-cs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世界上沒有兩片完全相同的葉子，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每個小孩都是獨一無二的。</a:t>
            </a:r>
            <a:b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聰明父母有一雙善於發現孩子獨特之處的慧眼，</a:t>
            </a:r>
            <a:b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並且隨時投來讚賞的目光和鼓勵的微笑，</a:t>
            </a:r>
            <a:b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這樣孩子身上的閃光點慢慢發揚光大，</a:t>
            </a:r>
            <a:b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轉變成自身最大的優勢，照亮他的輝煌前程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AutoShape 2" descr="http://mmbiz.qpic.cn/mmbiz_jpg/c4lyG1EqM5S8icibp28PRwNWWrnQgAy26Cwx0SwBInlbWVzVHyTe485Iut5nQQJDXJ6RIdkl2Rypk27FMlG7WiaZQ/640?wx_fmt=jpeg&amp;tp=webp&amp;wxfrom=5&amp;wx_lazy=1">
            <a:extLst>
              <a:ext uri="{FF2B5EF4-FFF2-40B4-BE49-F238E27FC236}">
                <a16:creationId xmlns:a16="http://schemas.microsoft.com/office/drawing/2014/main" id="{7316DB56-DD64-4BCB-A30C-611DE6779B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77632A1-33A8-497C-A3E6-BD7C0CB48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268760"/>
            <a:ext cx="5193237" cy="221388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0B08B32-6250-48B3-9022-CB88C4630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9663"/>
            <a:ext cx="784401" cy="91742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20BA12C-633F-477C-B2DC-85FE6406FF74}"/>
              </a:ext>
            </a:extLst>
          </p:cNvPr>
          <p:cNvSpPr txBox="1"/>
          <p:nvPr/>
        </p:nvSpPr>
        <p:spPr>
          <a:xfrm>
            <a:off x="932161" y="83657"/>
            <a:ext cx="4031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sz="4400" b="1" spc="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適性入學</a:t>
            </a:r>
            <a:endParaRPr lang="en-US" altLang="zh-TW" sz="4400" b="1" spc="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226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3"/>
            <a:ext cx="791776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2158" y="83657"/>
            <a:ext cx="5670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400" b="1" spc="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了解與支持</a:t>
            </a:r>
            <a:endParaRPr lang="en-US" altLang="zh-TW" sz="4400" b="1" spc="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71731" y="1281961"/>
            <a:ext cx="247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請問您知道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978714" y="2963429"/>
            <a:ext cx="574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sz="30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en-US" sz="3000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6299372" y="3452396"/>
            <a:ext cx="2518449" cy="919401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孩子平時或假日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最常做什麼？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5367995" y="4594637"/>
            <a:ext cx="574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sz="30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en-US" sz="3000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5613730" y="5057017"/>
            <a:ext cx="3497583" cy="93464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孩子在做什麼事的時候，</a:t>
            </a:r>
            <a:endParaRPr lang="en-US" altLang="zh-TW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最有成就感？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2543084" y="1846050"/>
            <a:ext cx="630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sz="30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endParaRPr lang="en-US" sz="3000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571712" y="950236"/>
            <a:ext cx="2574617" cy="91940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孩子表現最好的科目是哪一科？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TextBox 33"/>
          <p:cNvSpPr txBox="1"/>
          <p:nvPr/>
        </p:nvSpPr>
        <p:spPr>
          <a:xfrm>
            <a:off x="2934634" y="4567202"/>
            <a:ext cx="574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TextBox 34"/>
          <p:cNvSpPr txBox="1"/>
          <p:nvPr/>
        </p:nvSpPr>
        <p:spPr>
          <a:xfrm>
            <a:off x="971289" y="5057017"/>
            <a:ext cx="2927061" cy="9194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我最常和孩子一起做什麼 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cxnSp>
        <p:nvCxnSpPr>
          <p:cNvPr id="24" name="Straight Connector 49"/>
          <p:cNvCxnSpPr/>
          <p:nvPr/>
        </p:nvCxnSpPr>
        <p:spPr>
          <a:xfrm>
            <a:off x="5298336" y="3256085"/>
            <a:ext cx="697389" cy="5099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1"/>
          <p:cNvCxnSpPr>
            <a:endCxn id="20" idx="3"/>
          </p:cNvCxnSpPr>
          <p:nvPr/>
        </p:nvCxnSpPr>
        <p:spPr>
          <a:xfrm flipH="1" flipV="1">
            <a:off x="3173802" y="2123049"/>
            <a:ext cx="619345" cy="27700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3"/>
          <p:cNvCxnSpPr/>
          <p:nvPr/>
        </p:nvCxnSpPr>
        <p:spPr>
          <a:xfrm flipH="1">
            <a:off x="3437107" y="4236503"/>
            <a:ext cx="578306" cy="42027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5"/>
          <p:cNvCxnSpPr/>
          <p:nvPr/>
        </p:nvCxnSpPr>
        <p:spPr>
          <a:xfrm>
            <a:off x="5136963" y="4236503"/>
            <a:ext cx="336604" cy="42227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群組 29"/>
          <p:cNvGrpSpPr/>
          <p:nvPr/>
        </p:nvGrpSpPr>
        <p:grpSpPr>
          <a:xfrm>
            <a:off x="3515038" y="2033254"/>
            <a:ext cx="2063941" cy="2518695"/>
            <a:chOff x="3765860" y="1910919"/>
            <a:chExt cx="1553472" cy="185388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64"/>
            <a:stretch/>
          </p:blipFill>
          <p:spPr>
            <a:xfrm>
              <a:off x="3765860" y="1945527"/>
              <a:ext cx="870949" cy="1819275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86"/>
            <a:stretch/>
          </p:blipFill>
          <p:spPr>
            <a:xfrm>
              <a:off x="4471730" y="1910919"/>
              <a:ext cx="847602" cy="1819275"/>
            </a:xfrm>
            <a:prstGeom prst="rect">
              <a:avLst/>
            </a:prstGeom>
          </p:spPr>
        </p:pic>
      </p:grpSp>
      <p:sp>
        <p:nvSpPr>
          <p:cNvPr id="31" name="TextBox 15"/>
          <p:cNvSpPr txBox="1"/>
          <p:nvPr/>
        </p:nvSpPr>
        <p:spPr>
          <a:xfrm>
            <a:off x="5298338" y="1846879"/>
            <a:ext cx="574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140975" y="3294106"/>
            <a:ext cx="2851823" cy="132802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除了放鬆的玩樂，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孩子學習什麼事情最投入？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cxnSp>
        <p:nvCxnSpPr>
          <p:cNvPr id="33" name="Straight Connector 55"/>
          <p:cNvCxnSpPr>
            <a:cxnSpLocks/>
            <a:endCxn id="35" idx="1"/>
          </p:cNvCxnSpPr>
          <p:nvPr/>
        </p:nvCxnSpPr>
        <p:spPr>
          <a:xfrm flipV="1">
            <a:off x="5724697" y="1795415"/>
            <a:ext cx="347788" cy="30842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72485" y="927092"/>
            <a:ext cx="3038829" cy="17366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您有沒有跟孩子聊過，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孩子未來最想從事的工作？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TextBox 33"/>
          <p:cNvSpPr txBox="1"/>
          <p:nvPr/>
        </p:nvSpPr>
        <p:spPr>
          <a:xfrm>
            <a:off x="2726307" y="2889863"/>
            <a:ext cx="607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en-US" altLang="zh-TW" sz="3000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en-US" sz="3000" dirty="0">
              <a:solidFill>
                <a:schemeClr val="accent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7" name="Straight Connector 53"/>
          <p:cNvCxnSpPr/>
          <p:nvPr/>
        </p:nvCxnSpPr>
        <p:spPr>
          <a:xfrm flipH="1">
            <a:off x="3010999" y="3115056"/>
            <a:ext cx="721464" cy="4579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圖片 33">
            <a:extLst>
              <a:ext uri="{FF2B5EF4-FFF2-40B4-BE49-F238E27FC236}">
                <a16:creationId xmlns:a16="http://schemas.microsoft.com/office/drawing/2014/main" id="{993389D1-DA50-4AEE-8A19-D7E7005F2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28" y="6134304"/>
            <a:ext cx="3015386" cy="8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1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3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2159" y="83657"/>
            <a:ext cx="4673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4400" b="1" spc="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了解與支持</a:t>
            </a:r>
            <a:endParaRPr lang="en-US" altLang="zh-TW" sz="4400" b="1" spc="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35809" y="1197620"/>
            <a:ext cx="77081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優秀是考卷外的，必須慢工出細活，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難度極高、耐心要足，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還得有興趣並有所堅持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800" kern="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每個孩子都有屬於自己的不傳密碼（獨特處），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得以展現獨樹一幟的優秀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8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kern="0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解開密碼的關鍵，就在於發掘孩子的興趣，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激發他的信念、韌性、執著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和勇敢追夢的動力</a:t>
            </a:r>
            <a:endParaRPr lang="en-US" altLang="zh-TW" sz="28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7145" y="6453336"/>
            <a:ext cx="8937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資料來源：游乾桂（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）。演活自己，就是頂尖：興趣是捷徑，態度有魔法。台北：時報出版。</a:t>
            </a:r>
          </a:p>
        </p:txBody>
      </p:sp>
    </p:spTree>
    <p:extLst>
      <p:ext uri="{BB962C8B-B14F-4D97-AF65-F5344CB8AC3E}">
        <p14:creationId xmlns:p14="http://schemas.microsoft.com/office/powerpoint/2010/main" val="1851335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要素">
  <a:themeElements>
    <a:clrScheme name="要素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要素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要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要素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653</Words>
  <Application>Microsoft Office PowerPoint</Application>
  <PresentationFormat>如螢幕大小 (4:3)</PresentationFormat>
  <Paragraphs>99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標楷體</vt:lpstr>
      <vt:lpstr>Arial</vt:lpstr>
      <vt:lpstr>Calibri</vt:lpstr>
      <vt:lpstr>Tw Cen MT</vt:lpstr>
      <vt:lpstr>Tw Cen MT Condensed</vt:lpstr>
      <vt:lpstr>Wingdings 3</vt:lpstr>
      <vt:lpstr>要素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Sweet Home</dc:creator>
  <cp:lastModifiedBy> </cp:lastModifiedBy>
  <cp:revision>32</cp:revision>
  <cp:lastPrinted>2019-05-29T00:54:31Z</cp:lastPrinted>
  <dcterms:created xsi:type="dcterms:W3CDTF">2019-05-28T14:40:33Z</dcterms:created>
  <dcterms:modified xsi:type="dcterms:W3CDTF">2019-09-02T13:31:28Z</dcterms:modified>
</cp:coreProperties>
</file>