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  <p:sldMasterId id="2147483671" r:id="rId3"/>
  </p:sldMasterIdLst>
  <p:notesMasterIdLst>
    <p:notesMasterId r:id="rId5"/>
  </p:notesMasterIdLst>
  <p:sldIdLst>
    <p:sldId id="428" r:id="rId4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304D656-CC9A-4A10-BE1A-D46368115F0D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7A"/>
    <a:srgbClr val="8BD6C9"/>
    <a:srgbClr val="F9ADAD"/>
    <a:srgbClr val="A5D49C"/>
    <a:srgbClr val="000000"/>
    <a:srgbClr val="42B97B"/>
    <a:srgbClr val="FFFFFF"/>
    <a:srgbClr val="FF8D2F"/>
    <a:srgbClr val="FF7200"/>
    <a:srgbClr val="F4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>
      <p:cViewPr varScale="1">
        <p:scale>
          <a:sx n="83" d="100"/>
          <a:sy n="83" d="100"/>
        </p:scale>
        <p:origin x="150" y="456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hedy@swsh.ntpc.edu.tw" TargetMode="External"/><Relationship Id="rId2" Type="http://schemas.openxmlformats.org/officeDocument/2006/relationships/hyperlink" Target="mailto:linda0910@swsh.ntpc.edu.tw" TargetMode="External"/><Relationship Id="rId1" Type="http://schemas.openxmlformats.org/officeDocument/2006/relationships/hyperlink" Target="mailto:tasty@swsh.ntpc.edu.tw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0910@swsh.ntpc.edu.tw" TargetMode="External"/><Relationship Id="rId2" Type="http://schemas.openxmlformats.org/officeDocument/2006/relationships/image" Target="../media/image8.jpeg"/><Relationship Id="rId1" Type="http://schemas.openxmlformats.org/officeDocument/2006/relationships/hyperlink" Target="mailto:tasty@swsh.ntpc.edu.tw" TargetMode="External"/><Relationship Id="rId6" Type="http://schemas.openxmlformats.org/officeDocument/2006/relationships/image" Target="../media/image10.png"/><Relationship Id="rId5" Type="http://schemas.openxmlformats.org/officeDocument/2006/relationships/hyperlink" Target="mailto:hedy@swsh.ntpc.edu.tw" TargetMode="External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EAC48-B95D-487F-A34B-1B6A54707577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92938FEF-1505-4D5B-B63E-9251F6CBF890}">
      <dgm:prSet phldrT="[文字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pPr algn="l"/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圖書館主任 曾朝宗 分機：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2001  E-</a:t>
          </a:r>
          <a:r>
            <a:rPr lang="en-US" altLang="zh-TW" sz="16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sz="1600" b="0" i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tasty@swsh.ntpc.edu.tw</a:t>
          </a:r>
          <a:endParaRPr lang="en-US" sz="1600" b="0" i="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圖書館年度工作計畫與執行。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辦理圖書館委員會事宜。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策訂圖書館研究發展及館員進修事項。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實施圖書館利用教育。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執行相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關館際合作事項。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資訊教育工作事宜。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推行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負責學校網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站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規畫與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建置。</a:t>
          </a:r>
          <a:endParaRPr lang="zh-TW" altLang="en-US" sz="16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F5B2A5-78C6-4C53-8BA8-605548142B1F}" type="parTrans" cxnId="{B963C4FD-3E59-495C-8EFC-F5516A9373A0}">
      <dgm:prSet/>
      <dgm:spPr/>
      <dgm:t>
        <a:bodyPr/>
        <a:lstStyle/>
        <a:p>
          <a:endParaRPr lang="zh-TW" altLang="en-US"/>
        </a:p>
      </dgm:t>
    </dgm:pt>
    <dgm:pt modelId="{A430CE61-1708-4EAB-9CA9-9B0ED11FB093}" type="sibTrans" cxnId="{B963C4FD-3E59-495C-8EFC-F5516A9373A0}">
      <dgm:prSet/>
      <dgm:spPr/>
      <dgm:t>
        <a:bodyPr/>
        <a:lstStyle/>
        <a:p>
          <a:endParaRPr lang="zh-TW" altLang="en-US"/>
        </a:p>
      </dgm:t>
    </dgm:pt>
    <dgm:pt modelId="{7880B8B0-F171-43DA-B91B-C2954B156DAC}">
      <dgm:prSet phldrT="[文字]" custT="1"/>
      <dgm:spPr>
        <a:gradFill flip="none" rotWithShape="0">
          <a:gsLst>
            <a:gs pos="0">
              <a:srgbClr val="8BD6C9">
                <a:tint val="66000"/>
                <a:satMod val="160000"/>
              </a:srgbClr>
            </a:gs>
            <a:gs pos="50000">
              <a:srgbClr val="8BD6C9">
                <a:tint val="44500"/>
                <a:satMod val="160000"/>
              </a:srgbClr>
            </a:gs>
            <a:gs pos="100000">
              <a:srgbClr val="8BD6C9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algn="l"/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媒體推廣</a:t>
          </a:r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　</a:t>
          </a:r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鐘宛琳  分機：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2001  E-</a:t>
          </a:r>
          <a:r>
            <a:rPr lang="en-US" altLang="zh-TW" sz="16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sz="1600" b="0" i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/>
            </a:rPr>
            <a:t>linda0910@swsh.ntpc.edu.tw</a:t>
          </a:r>
          <a:endParaRPr lang="en-US" sz="1600" b="0" i="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圖書資訊設備器材之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維護及管理。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辦理閱覽登記及圖書流通事宜。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館藏資料之登記、分類、編目並建檔。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協助彙整學校活動圖文資訊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製作本校活動宣導影音資料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負責本校重大活動資訊公告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擔任本校社群網路官方帳號管理員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協助推行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9. 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推動全校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圖書應用活動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10.</a:t>
          </a:r>
          <a:r>
            <a:rPr lang="zh-HK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協助圖書館各項計畫案推動及執行</a:t>
          </a:r>
          <a:r>
            <a:rPr 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altLang="zh-TW" sz="16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ADB691-36A4-441D-BBBB-4EFBF1541EEE}" type="parTrans" cxnId="{36D77670-CB4F-441D-9B14-05212E28979F}">
      <dgm:prSet/>
      <dgm:spPr/>
      <dgm:t>
        <a:bodyPr/>
        <a:lstStyle/>
        <a:p>
          <a:endParaRPr lang="zh-TW" altLang="en-US"/>
        </a:p>
      </dgm:t>
    </dgm:pt>
    <dgm:pt modelId="{3EFE517A-CF08-4076-87F2-D1206EAB818C}" type="sibTrans" cxnId="{36D77670-CB4F-441D-9B14-05212E28979F}">
      <dgm:prSet/>
      <dgm:spPr/>
      <dgm:t>
        <a:bodyPr/>
        <a:lstStyle/>
        <a:p>
          <a:endParaRPr lang="zh-TW" altLang="en-US"/>
        </a:p>
      </dgm:t>
    </dgm:pt>
    <dgm:pt modelId="{E9C06363-9F96-47DB-82B5-4C51A3695D40}">
      <dgm:prSet phldrT="[文字]" custT="1"/>
      <dgm:spPr>
        <a:gradFill flip="none" rotWithShape="1">
          <a:gsLst>
            <a:gs pos="0">
              <a:srgbClr val="F67A7A">
                <a:tint val="66000"/>
                <a:satMod val="160000"/>
              </a:srgbClr>
            </a:gs>
            <a:gs pos="50000">
              <a:srgbClr val="F67A7A">
                <a:tint val="44500"/>
                <a:satMod val="160000"/>
              </a:srgbClr>
            </a:gs>
            <a:gs pos="100000">
              <a:srgbClr val="F67A7A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pPr algn="l"/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圖書資訊　王惠萍  分機：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2006  E-</a:t>
          </a:r>
          <a:r>
            <a:rPr lang="en-US" altLang="zh-TW" sz="16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hedy</a:t>
          </a:r>
          <a:r>
            <a:rPr lang="en-US" sz="1600" b="0" i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@swsh.ntpc.edu.tw</a:t>
          </a:r>
          <a:endParaRPr lang="en-US" sz="1600" b="0" i="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圖書館陳列佈置維護及管理。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辦理閱覽登記及圖書流通事宜。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館藏資料之登記、分類、編目並建檔。</a:t>
          </a:r>
          <a:endParaRPr lang="en-US" altLang="zh-TW" sz="14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館藏資料之歸架、收藏並負保管之責。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讀者參考諮詢服務事宜。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館藏資料之註銷及汰舊換新事宜。</a:t>
          </a:r>
          <a:endParaRPr lang="en-US" altLang="zh-TW" sz="14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讀者資料建檔及更新。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歷屆紙本畢業紀念冊</a:t>
          </a:r>
          <a:r>
            <a:rPr lang="zh-HK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數位典藏。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9. 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各種閱覽及流通資料統計</a:t>
          </a:r>
          <a:r>
            <a:rPr lang="zh-TW" alt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協助推行</a:t>
          </a:r>
          <a:r>
            <a:rPr lang="zh-HK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endParaRPr lang="en-US" altLang="zh-TW" sz="14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負責行動學習網</a:t>
          </a:r>
          <a:r>
            <a:rPr lang="zh-HK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站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的建置</a:t>
          </a:r>
          <a:r>
            <a:rPr lang="zh-HK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與管理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圖書館電腦區管理維護工作。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協助辦理圖書館推行各項計畫。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14.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公文收發、</a:t>
          </a:r>
          <a:r>
            <a:rPr lang="zh-HK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歸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檔。</a:t>
          </a:r>
          <a:endParaRPr lang="en-US" altLang="zh-TW" sz="14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圖書館網頁製作、更新及維護。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16.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圖書修繕及維護。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17.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館藏盤點及報銷造冊。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18.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圖書館推行各項計畫資料彙整及預算控制。</a:t>
          </a:r>
        </a:p>
        <a:p>
          <a:pPr algn="l"/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借出資料之催還事項。</a:t>
          </a:r>
          <a:r>
            <a:rPr lang="en-US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20.</a:t>
          </a:r>
          <a:r>
            <a:rPr lang="zh-TW" sz="1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圖書、期刊及影音資源採購申請。</a:t>
          </a:r>
          <a:endParaRPr lang="zh-TW" altLang="en-US" sz="14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80FB67-8DA0-45BA-B58D-887409674AF9}" type="parTrans" cxnId="{EC97D77A-6786-4140-873A-EAD1306A6726}">
      <dgm:prSet/>
      <dgm:spPr/>
      <dgm:t>
        <a:bodyPr/>
        <a:lstStyle/>
        <a:p>
          <a:endParaRPr lang="zh-TW" altLang="en-US"/>
        </a:p>
      </dgm:t>
    </dgm:pt>
    <dgm:pt modelId="{E5815711-8DDF-40E9-B631-E657863BFE9F}" type="sibTrans" cxnId="{EC97D77A-6786-4140-873A-EAD1306A6726}">
      <dgm:prSet/>
      <dgm:spPr/>
      <dgm:t>
        <a:bodyPr/>
        <a:lstStyle/>
        <a:p>
          <a:endParaRPr lang="zh-TW" altLang="en-US"/>
        </a:p>
      </dgm:t>
    </dgm:pt>
    <dgm:pt modelId="{748284B4-D56C-4EBB-A429-11FF06043FB5}" type="pres">
      <dgm:prSet presAssocID="{C8FEAC48-B95D-487F-A34B-1B6A54707577}" presName="linearFlow" presStyleCnt="0">
        <dgm:presLayoutVars>
          <dgm:dir/>
          <dgm:resizeHandles val="exact"/>
        </dgm:presLayoutVars>
      </dgm:prSet>
      <dgm:spPr/>
    </dgm:pt>
    <dgm:pt modelId="{34A050C2-FE6C-41ED-B36F-13B67FAE1655}" type="pres">
      <dgm:prSet presAssocID="{92938FEF-1505-4D5B-B63E-9251F6CBF890}" presName="composite" presStyleCnt="0"/>
      <dgm:spPr/>
    </dgm:pt>
    <dgm:pt modelId="{E9331FB5-1C96-4691-9C32-9B75E26D2431}" type="pres">
      <dgm:prSet presAssocID="{92938FEF-1505-4D5B-B63E-9251F6CBF890}" presName="imgShp" presStyleLbl="fgImgPlace1" presStyleIdx="0" presStyleCnt="3" custScaleX="153863" custScaleY="149102" custLinFactNeighborX="-28743" custLinFactNeighborY="-3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665714AC-648D-4782-961C-9173B1956CE9}" type="pres">
      <dgm:prSet presAssocID="{92938FEF-1505-4D5B-B63E-9251F6CBF890}" presName="txShp" presStyleLbl="node1" presStyleIdx="0" presStyleCnt="3" custScaleX="127851" custScaleY="183809" custLinFactNeighborX="11262" custLinFactNeighborY="56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62EDF9-0DB8-47A9-8450-A5FA6DB49C93}" type="pres">
      <dgm:prSet presAssocID="{A430CE61-1708-4EAB-9CA9-9B0ED11FB093}" presName="spacing" presStyleCnt="0"/>
      <dgm:spPr/>
    </dgm:pt>
    <dgm:pt modelId="{D7F5EB19-C110-4272-87A7-3562AB5DC57D}" type="pres">
      <dgm:prSet presAssocID="{7880B8B0-F171-43DA-B91B-C2954B156DAC}" presName="composite" presStyleCnt="0"/>
      <dgm:spPr/>
    </dgm:pt>
    <dgm:pt modelId="{5F601FFF-9E84-464B-8ABD-0DA7F1333DB0}" type="pres">
      <dgm:prSet presAssocID="{7880B8B0-F171-43DA-B91B-C2954B156DAC}" presName="imgShp" presStyleLbl="fgImgPlace1" presStyleIdx="1" presStyleCnt="3" custScaleX="158204" custScaleY="154655" custLinFactNeighborX="-26651" custLinFactNeighborY="45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D5E7DC7-5651-47BA-946E-00192EA73F4B}" type="pres">
      <dgm:prSet presAssocID="{7880B8B0-F171-43DA-B91B-C2954B156DAC}" presName="txShp" presStyleLbl="node1" presStyleIdx="1" presStyleCnt="3" custScaleX="128989" custScaleY="221472" custLinFactNeighborX="10693" custLinFactNeighborY="29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AB4614-A4D5-468D-9848-19EF405F78D3}" type="pres">
      <dgm:prSet presAssocID="{3EFE517A-CF08-4076-87F2-D1206EAB818C}" presName="spacing" presStyleCnt="0"/>
      <dgm:spPr/>
    </dgm:pt>
    <dgm:pt modelId="{982E7930-CE6C-4CFC-808F-DAB0D2233BA9}" type="pres">
      <dgm:prSet presAssocID="{E9C06363-9F96-47DB-82B5-4C51A3695D40}" presName="composite" presStyleCnt="0"/>
      <dgm:spPr/>
    </dgm:pt>
    <dgm:pt modelId="{7892DA5E-999D-4FE4-92D5-3D180508121E}" type="pres">
      <dgm:prSet presAssocID="{E9C06363-9F96-47DB-82B5-4C51A3695D40}" presName="imgShp" presStyleLbl="fgImgPlace1" presStyleIdx="2" presStyleCnt="3" custScaleX="158925" custScaleY="148799" custLinFactNeighborX="-30389" custLinFactNeighborY="107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7088AC2-4299-4027-B3D0-8EDE70E4B51A}" type="pres">
      <dgm:prSet presAssocID="{E9C06363-9F96-47DB-82B5-4C51A3695D40}" presName="txShp" presStyleLbl="node1" presStyleIdx="2" presStyleCnt="3" custScaleX="131724" custScaleY="253015" custLinFactNeighborX="9326" custLinFactNeighborY="-17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CF8C47-FD8F-44AA-B9AB-D7BD4952A914}" type="presOf" srcId="{92938FEF-1505-4D5B-B63E-9251F6CBF890}" destId="{665714AC-648D-4782-961C-9173B1956CE9}" srcOrd="0" destOrd="0" presId="urn:microsoft.com/office/officeart/2005/8/layout/vList3"/>
    <dgm:cxn modelId="{58E720F2-4991-4833-ACD0-9F10150CEABC}" type="presOf" srcId="{7880B8B0-F171-43DA-B91B-C2954B156DAC}" destId="{4D5E7DC7-5651-47BA-946E-00192EA73F4B}" srcOrd="0" destOrd="0" presId="urn:microsoft.com/office/officeart/2005/8/layout/vList3"/>
    <dgm:cxn modelId="{2E320926-9991-4715-BC67-7F811D26C3E8}" type="presOf" srcId="{E9C06363-9F96-47DB-82B5-4C51A3695D40}" destId="{07088AC2-4299-4027-B3D0-8EDE70E4B51A}" srcOrd="0" destOrd="0" presId="urn:microsoft.com/office/officeart/2005/8/layout/vList3"/>
    <dgm:cxn modelId="{B963C4FD-3E59-495C-8EFC-F5516A9373A0}" srcId="{C8FEAC48-B95D-487F-A34B-1B6A54707577}" destId="{92938FEF-1505-4D5B-B63E-9251F6CBF890}" srcOrd="0" destOrd="0" parTransId="{CEF5B2A5-78C6-4C53-8BA8-605548142B1F}" sibTransId="{A430CE61-1708-4EAB-9CA9-9B0ED11FB093}"/>
    <dgm:cxn modelId="{EC97D77A-6786-4140-873A-EAD1306A6726}" srcId="{C8FEAC48-B95D-487F-A34B-1B6A54707577}" destId="{E9C06363-9F96-47DB-82B5-4C51A3695D40}" srcOrd="2" destOrd="0" parTransId="{8980FB67-8DA0-45BA-B58D-887409674AF9}" sibTransId="{E5815711-8DDF-40E9-B631-E657863BFE9F}"/>
    <dgm:cxn modelId="{36D77670-CB4F-441D-9B14-05212E28979F}" srcId="{C8FEAC48-B95D-487F-A34B-1B6A54707577}" destId="{7880B8B0-F171-43DA-B91B-C2954B156DAC}" srcOrd="1" destOrd="0" parTransId="{DFADB691-36A4-441D-BBBB-4EFBF1541EEE}" sibTransId="{3EFE517A-CF08-4076-87F2-D1206EAB818C}"/>
    <dgm:cxn modelId="{055AB716-67E9-4B8A-A810-8BD3806323EA}" type="presOf" srcId="{C8FEAC48-B95D-487F-A34B-1B6A54707577}" destId="{748284B4-D56C-4EBB-A429-11FF06043FB5}" srcOrd="0" destOrd="0" presId="urn:microsoft.com/office/officeart/2005/8/layout/vList3"/>
    <dgm:cxn modelId="{B201C8B7-29C7-4030-BB8B-E0A3AE0F3B84}" type="presParOf" srcId="{748284B4-D56C-4EBB-A429-11FF06043FB5}" destId="{34A050C2-FE6C-41ED-B36F-13B67FAE1655}" srcOrd="0" destOrd="0" presId="urn:microsoft.com/office/officeart/2005/8/layout/vList3"/>
    <dgm:cxn modelId="{7D1F5216-C39E-44B0-828C-070C32CBB9E7}" type="presParOf" srcId="{34A050C2-FE6C-41ED-B36F-13B67FAE1655}" destId="{E9331FB5-1C96-4691-9C32-9B75E26D2431}" srcOrd="0" destOrd="0" presId="urn:microsoft.com/office/officeart/2005/8/layout/vList3"/>
    <dgm:cxn modelId="{030D9C1D-54DA-4458-9833-D0672085EF3B}" type="presParOf" srcId="{34A050C2-FE6C-41ED-B36F-13B67FAE1655}" destId="{665714AC-648D-4782-961C-9173B1956CE9}" srcOrd="1" destOrd="0" presId="urn:microsoft.com/office/officeart/2005/8/layout/vList3"/>
    <dgm:cxn modelId="{E1F75D5E-B882-4E4C-92C9-3B9F74E29865}" type="presParOf" srcId="{748284B4-D56C-4EBB-A429-11FF06043FB5}" destId="{3E62EDF9-0DB8-47A9-8450-A5FA6DB49C93}" srcOrd="1" destOrd="0" presId="urn:microsoft.com/office/officeart/2005/8/layout/vList3"/>
    <dgm:cxn modelId="{7F48D01F-E3CA-4C4A-A020-85FACFBCD876}" type="presParOf" srcId="{748284B4-D56C-4EBB-A429-11FF06043FB5}" destId="{D7F5EB19-C110-4272-87A7-3562AB5DC57D}" srcOrd="2" destOrd="0" presId="urn:microsoft.com/office/officeart/2005/8/layout/vList3"/>
    <dgm:cxn modelId="{C93AF91B-0CF0-4A07-9F0C-6462F607C71B}" type="presParOf" srcId="{D7F5EB19-C110-4272-87A7-3562AB5DC57D}" destId="{5F601FFF-9E84-464B-8ABD-0DA7F1333DB0}" srcOrd="0" destOrd="0" presId="urn:microsoft.com/office/officeart/2005/8/layout/vList3"/>
    <dgm:cxn modelId="{52C83F42-A1C9-48CF-8BDD-648F434BDDCB}" type="presParOf" srcId="{D7F5EB19-C110-4272-87A7-3562AB5DC57D}" destId="{4D5E7DC7-5651-47BA-946E-00192EA73F4B}" srcOrd="1" destOrd="0" presId="urn:microsoft.com/office/officeart/2005/8/layout/vList3"/>
    <dgm:cxn modelId="{2FE18341-05CC-4982-A375-2A96D6B1897B}" type="presParOf" srcId="{748284B4-D56C-4EBB-A429-11FF06043FB5}" destId="{94AB4614-A4D5-468D-9848-19EF405F78D3}" srcOrd="3" destOrd="0" presId="urn:microsoft.com/office/officeart/2005/8/layout/vList3"/>
    <dgm:cxn modelId="{164B7B7E-97EA-4339-8162-26A4D8EEE02A}" type="presParOf" srcId="{748284B4-D56C-4EBB-A429-11FF06043FB5}" destId="{982E7930-CE6C-4CFC-808F-DAB0D2233BA9}" srcOrd="4" destOrd="0" presId="urn:microsoft.com/office/officeart/2005/8/layout/vList3"/>
    <dgm:cxn modelId="{E64F1487-9C68-4E0E-AE9C-00DE48DB7564}" type="presParOf" srcId="{982E7930-CE6C-4CFC-808F-DAB0D2233BA9}" destId="{7892DA5E-999D-4FE4-92D5-3D180508121E}" srcOrd="0" destOrd="0" presId="urn:microsoft.com/office/officeart/2005/8/layout/vList3"/>
    <dgm:cxn modelId="{82470166-52D9-4AF0-B8E3-19EB1A33E0CE}" type="presParOf" srcId="{982E7930-CE6C-4CFC-808F-DAB0D2233BA9}" destId="{07088AC2-4299-4027-B3D0-8EDE70E4B5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714AC-648D-4782-961C-9173B1956CE9}">
      <dsp:nvSpPr>
        <dsp:cNvPr id="0" name=""/>
        <dsp:cNvSpPr/>
      </dsp:nvSpPr>
      <dsp:spPr>
        <a:xfrm rot="10800000">
          <a:off x="1963036" y="51094"/>
          <a:ext cx="11142378" cy="1658883"/>
        </a:xfrm>
        <a:prstGeom prst="homePlat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7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圖書館主任 曾朝宗 分機：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2001  E-</a:t>
          </a:r>
          <a:r>
            <a:rPr lang="en-US" altLang="zh-TW" sz="1600" kern="12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sz="1600" b="0" i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/>
            </a:rPr>
            <a:t>tasty@swsh.ntpc.edu.tw</a:t>
          </a:r>
          <a:endParaRPr lang="en-US" sz="1600" b="0" i="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圖書館年度工作計畫與執行。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辦理圖書館委員會事宜。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策訂圖書館研究發展及館員進修事項。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實施圖書館利用教育。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執行相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關館際合作事項。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資訊教育工作事宜。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推行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負責學校網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站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規畫與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建置。</a:t>
          </a:r>
          <a:endParaRPr lang="zh-TW" altLang="en-US" sz="16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377757" y="51094"/>
        <a:ext cx="10727657" cy="1658883"/>
      </dsp:txXfrm>
    </dsp:sp>
    <dsp:sp modelId="{E9331FB5-1C96-4691-9C32-9B75E26D2431}">
      <dsp:nvSpPr>
        <dsp:cNvPr id="0" name=""/>
        <dsp:cNvSpPr/>
      </dsp:nvSpPr>
      <dsp:spPr>
        <a:xfrm>
          <a:off x="1241447" y="156691"/>
          <a:ext cx="1388619" cy="13456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E7DC7-5651-47BA-946E-00192EA73F4B}">
      <dsp:nvSpPr>
        <dsp:cNvPr id="0" name=""/>
        <dsp:cNvSpPr/>
      </dsp:nvSpPr>
      <dsp:spPr>
        <a:xfrm rot="10800000">
          <a:off x="1863858" y="1955735"/>
          <a:ext cx="11241556" cy="1998793"/>
        </a:xfrm>
        <a:prstGeom prst="homePlate">
          <a:avLst/>
        </a:prstGeom>
        <a:gradFill flip="none" rotWithShape="0">
          <a:gsLst>
            <a:gs pos="0">
              <a:srgbClr val="8BD6C9">
                <a:tint val="66000"/>
                <a:satMod val="160000"/>
              </a:srgbClr>
            </a:gs>
            <a:gs pos="50000">
              <a:srgbClr val="8BD6C9">
                <a:tint val="44500"/>
                <a:satMod val="160000"/>
              </a:srgbClr>
            </a:gs>
            <a:gs pos="100000">
              <a:srgbClr val="8BD6C9">
                <a:tint val="23500"/>
                <a:satMod val="160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7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媒體推廣</a:t>
          </a: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　</a:t>
          </a: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鐘宛琳  分機：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2001  E-</a:t>
          </a:r>
          <a:r>
            <a:rPr lang="en-US" altLang="zh-TW" sz="1600" kern="12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sz="1600" b="0" i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/>
            </a:rPr>
            <a:t>linda0910@swsh.ntpc.edu.tw</a:t>
          </a:r>
          <a:endParaRPr lang="en-US" sz="1600" b="0" i="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圖書資訊設備器材之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維護及管理。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辦理閱覽登記及圖書流通事宜。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館藏資料之登記、分類、編目並建檔。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協助彙整學校活動圖文資訊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製作本校活動宣導影音資料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負責本校重大活動資訊公告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擔任本校社群網路官方帳號管理員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協助推行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9. 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推動全校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圖書應用活動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10.</a:t>
          </a:r>
          <a:r>
            <a:rPr lang="zh-HK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協助圖書館各項計畫案推動及執行</a:t>
          </a:r>
          <a:r>
            <a:rPr 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en-US" altLang="zh-TW" sz="16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363556" y="1955735"/>
        <a:ext cx="10741858" cy="1998793"/>
      </dsp:txXfrm>
    </dsp:sp>
    <dsp:sp modelId="{5F601FFF-9E84-464B-8ABD-0DA7F1333DB0}">
      <dsp:nvSpPr>
        <dsp:cNvPr id="0" name=""/>
        <dsp:cNvSpPr/>
      </dsp:nvSpPr>
      <dsp:spPr>
        <a:xfrm>
          <a:off x="1240738" y="2234244"/>
          <a:ext cx="1427797" cy="139576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88AC2-4299-4027-B3D0-8EDE70E4B51A}">
      <dsp:nvSpPr>
        <dsp:cNvPr id="0" name=""/>
        <dsp:cNvSpPr/>
      </dsp:nvSpPr>
      <dsp:spPr>
        <a:xfrm rot="10800000">
          <a:off x="1625540" y="4181326"/>
          <a:ext cx="11479915" cy="2283470"/>
        </a:xfrm>
        <a:prstGeom prst="homePlate">
          <a:avLst/>
        </a:prstGeom>
        <a:gradFill flip="none" rotWithShape="1">
          <a:gsLst>
            <a:gs pos="0">
              <a:srgbClr val="F67A7A">
                <a:tint val="66000"/>
                <a:satMod val="160000"/>
              </a:srgbClr>
            </a:gs>
            <a:gs pos="50000">
              <a:srgbClr val="F67A7A">
                <a:tint val="44500"/>
                <a:satMod val="160000"/>
              </a:srgbClr>
            </a:gs>
            <a:gs pos="100000">
              <a:srgbClr val="F67A7A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79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圖書資訊　王惠萍  分機：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2006  E-</a:t>
          </a:r>
          <a:r>
            <a:rPr lang="en-US" altLang="zh-TW" sz="1600" kern="1200" dirty="0" err="1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mial</a:t>
          </a: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hedy</a:t>
          </a:r>
          <a:r>
            <a:rPr lang="en-US" sz="1600" b="0" i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5"/>
            </a:rPr>
            <a:t>@swsh.ntpc.edu.tw</a:t>
          </a:r>
          <a:endParaRPr lang="en-US" sz="1600" b="0" i="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工作職掌</a:t>
          </a:r>
          <a:r>
            <a:rPr lang="en-US" altLang="zh-TW" sz="16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圖書館陳列佈置維護及管理。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辦理閱覽登記及圖書流通事宜。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館藏資料之登記、分類、編目並建檔。</a:t>
          </a:r>
          <a:endParaRPr lang="en-US" altLang="zh-TW" sz="14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館藏資料之歸架、收藏並負保管之責。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讀者參考諮詢服務事宜。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館藏資料之註銷及汰舊換新事宜。</a:t>
          </a:r>
          <a:endParaRPr lang="en-US" altLang="zh-TW" sz="14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讀者資料建檔及更新。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歷屆紙本畢業紀念冊</a:t>
          </a:r>
          <a:r>
            <a:rPr lang="zh-HK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數位典藏。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9. 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各種閱覽及流通資料統計</a:t>
          </a:r>
          <a:r>
            <a:rPr lang="zh-TW" alt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協助推行</a:t>
          </a:r>
          <a:r>
            <a:rPr lang="zh-HK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行動學習計畫。</a:t>
          </a:r>
          <a:endParaRPr lang="en-US" altLang="zh-TW" sz="14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負責行動學習網</a:t>
          </a:r>
          <a:r>
            <a:rPr lang="zh-HK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站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的建置</a:t>
          </a:r>
          <a:r>
            <a:rPr lang="zh-HK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與管理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圖書館電腦區管理維護工作。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13.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協助辦理圖書館推行各項計畫。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14.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公文收發、</a:t>
          </a:r>
          <a:r>
            <a:rPr lang="zh-HK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歸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檔。</a:t>
          </a:r>
          <a:endParaRPr lang="en-US" altLang="zh-TW" sz="1400" kern="1200" dirty="0" smtClean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15.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圖書館網頁製作、更新及維護。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16.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圖書修繕及維護。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17.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館藏盤點及報銷造冊。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18.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圖書館推行各項計畫資料彙整及預算控制。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19.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借出資料之催還事項。</a:t>
          </a:r>
          <a:r>
            <a:rPr lang="en-US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20.</a:t>
          </a:r>
          <a:r>
            <a:rPr lang="zh-TW" sz="14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圖書、期刊及影音資源採購申請。</a:t>
          </a:r>
          <a:endParaRPr lang="zh-TW" altLang="en-US" sz="14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196407" y="4181326"/>
        <a:ext cx="10909048" cy="2283470"/>
      </dsp:txXfrm>
    </dsp:sp>
    <dsp:sp modelId="{7892DA5E-999D-4FE4-92D5-3D180508121E}">
      <dsp:nvSpPr>
        <dsp:cNvPr id="0" name=""/>
        <dsp:cNvSpPr/>
      </dsp:nvSpPr>
      <dsp:spPr>
        <a:xfrm>
          <a:off x="1203749" y="4676873"/>
          <a:ext cx="1434304" cy="134291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CCD717A7-4CF4-4748-B4EE-3162DA96FC5F}" type="datetimeFigureOut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7172" name="슬라이드 이미지 개체 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7FB9462C-75BF-4518-8B24-AD03F2F29B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80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4A0E54A-B773-4193-9FAE-E72858F766C2}" type="slidenum">
              <a:rPr lang="ko-KR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ko-KR" altLang="en-US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48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92370"/>
      </p:ext>
    </p:extLst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745396"/>
      </p:ext>
    </p:extLst>
  </p:cSld>
  <p:clrMapOvr>
    <a:masterClrMapping/>
  </p:clrMapOvr>
  <p:transition spd="slow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82546"/>
      </p:ext>
    </p:extLst>
  </p:cSld>
  <p:clrMapOvr>
    <a:masterClrMapping/>
  </p:clrMapOvr>
  <p:transition spd="slow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54836"/>
      </p:ext>
    </p:extLst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75142"/>
      </p:ext>
    </p:extLst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68448"/>
      </p:ext>
    </p:extLst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51183"/>
      </p:ext>
    </p:extLst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24355"/>
      </p:ext>
    </p:extLst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38560"/>
      </p:ext>
    </p:extLst>
  </p:cSld>
  <p:clrMapOvr>
    <a:masterClrMapping/>
  </p:clrMapOvr>
  <p:transition spd="slow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262788"/>
      </p:ext>
    </p:extLst>
  </p:cSld>
  <p:clrMapOvr>
    <a:masterClrMapping/>
  </p:clrMapOvr>
  <p:transition spd="slow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5047493"/>
      </p:ext>
    </p:extLst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695227"/>
      </p:ext>
    </p:extLst>
  </p:cSld>
  <p:clrMapOvr>
    <a:masterClrMapping/>
  </p:clrMapOvr>
  <p:transition spd="slow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08163929"/>
      </p:ext>
    </p:extLst>
  </p:cSld>
  <p:clrMapOvr>
    <a:masterClrMapping/>
  </p:clrMapOvr>
  <p:transition spd="slow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67151"/>
      </p:ext>
    </p:extLst>
  </p:cSld>
  <p:clrMapOvr>
    <a:masterClrMapping/>
  </p:clrMapOvr>
  <p:transition spd="slow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9894"/>
      </p:ext>
    </p:extLst>
  </p:cSld>
  <p:clrMapOvr>
    <a:masterClrMapping/>
  </p:clrMapOvr>
  <p:transition spd="slow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0A14-6E2C-4F90-900D-4FE4B6F11613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DDB0-A458-4B56-ABDE-6BB1F6669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07481"/>
      </p:ext>
    </p:extLst>
  </p:cSld>
  <p:clrMapOvr>
    <a:masterClrMapping/>
  </p:clrMapOvr>
  <p:transition spd="slow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9FE8-923E-4557-8DB4-1E4C1A471AF3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5E03-15F2-4F1C-B0B5-32FCC81436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642673"/>
      </p:ext>
    </p:extLst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1DF0-1A6C-4043-A32E-25621E3029AF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E233-62EE-4369-A0F1-E1764AB4F8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425985"/>
      </p:ext>
    </p:extLst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6FC9-D5C5-47D0-9DBB-81B5291B9451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F16C-58B5-43B4-93B4-19442DCE95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693449"/>
      </p:ext>
    </p:extLst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0389-88B9-452C-AC5C-7C14F67F8AAE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A7CF-97DA-4D90-9F53-B365A351CA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938134"/>
      </p:ext>
    </p:extLst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904B-B195-4CB0-95FD-F1CA101F7E3D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A574-F368-400F-A921-5689EEBA24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941927"/>
      </p:ext>
    </p:extLst>
  </p:cSld>
  <p:clrMapOvr>
    <a:masterClrMapping/>
  </p:clrMapOvr>
  <p:transition spd="slow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CA63-E5E9-48AF-B6C7-8C26D9A21E67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0DF-5E6E-4979-9883-21049F6076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22999"/>
      </p:ext>
    </p:extLst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95011581"/>
      </p:ext>
    </p:extLst>
  </p:cSld>
  <p:clrMapOvr>
    <a:masterClrMapping/>
  </p:clrMapOvr>
  <p:transition spd="slow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B30D-5606-40B9-8CD4-4B14552ACE6E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5713-A40E-4E7B-85F4-7248F8A531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897071"/>
      </p:ext>
    </p:extLst>
  </p:cSld>
  <p:clrMapOvr>
    <a:masterClrMapping/>
  </p:clrMapOvr>
  <p:transition spd="slow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FBED-4F37-40D2-A96F-26329F73F99F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77FD-93ED-407D-AAB6-E30BB5586F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081121"/>
      </p:ext>
    </p:extLst>
  </p:cSld>
  <p:clrMapOvr>
    <a:masterClrMapping/>
  </p:clrMapOvr>
  <p:transition spd="slow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960B-6869-4928-89F4-3772136ABB98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9189-D9F4-46BD-8AD3-212C52773E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177322"/>
      </p:ext>
    </p:extLst>
  </p:cSld>
  <p:clrMapOvr>
    <a:masterClrMapping/>
  </p:clrMapOvr>
  <p:transition spd="slow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2AC1-E577-455E-8976-236F2450B37A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7E2A-EDD1-497C-96A0-B3E7203702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10672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806"/>
      </p:ext>
    </p:extLst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010915"/>
      </p:ext>
    </p:extLst>
  </p:cSld>
  <p:clrMapOvr>
    <a:masterClrMapping/>
  </p:clrMapOvr>
  <p:transition spd="slow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78725"/>
      </p:ext>
    </p:extLst>
  </p:cSld>
  <p:clrMapOvr>
    <a:masterClrMapping/>
  </p:clrMapOvr>
  <p:transition spd="slow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320925"/>
      </p:ext>
    </p:extLst>
  </p:cSld>
  <p:clrMapOvr>
    <a:masterClrMapping/>
  </p:clrMapOvr>
  <p:transition spd="slow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1340388"/>
      </p:ext>
    </p:extLst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9160552"/>
      </p:ext>
    </p:extLst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 advTm="0">
    <p:rand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 userDrawn="1"/>
        </p:nvGrpSpPr>
        <p:grpSpPr bwMode="auto"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80450"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350" b="5901"/>
          <a:stretch>
            <a:fillRect/>
          </a:stretch>
        </p:blipFill>
        <p:spPr bwMode="auto">
          <a:xfrm>
            <a:off x="431800" y="3429000"/>
            <a:ext cx="2927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7440613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10272713" y="1773238"/>
            <a:ext cx="1150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9696450" y="1557338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zh-CN" smtClean="0"/>
              <a:t>마스터 텍스트 스타일을 편집합니다</a:t>
            </a:r>
          </a:p>
          <a:p>
            <a:pPr lvl="1"/>
            <a:r>
              <a:rPr lang="ko-KR" altLang="zh-CN" smtClean="0"/>
              <a:t>둘째 수준</a:t>
            </a:r>
          </a:p>
          <a:p>
            <a:pPr lvl="2"/>
            <a:r>
              <a:rPr lang="ko-KR" altLang="zh-CN" smtClean="0"/>
              <a:t>셋째 수준</a:t>
            </a:r>
          </a:p>
          <a:p>
            <a:pPr lvl="3"/>
            <a:r>
              <a:rPr lang="ko-KR" altLang="zh-CN" smtClean="0"/>
              <a:t>넷째 수준</a:t>
            </a:r>
          </a:p>
          <a:p>
            <a:pPr lvl="4"/>
            <a:r>
              <a:rPr lang="ko-KR" altLang="zh-CN" smtClean="0"/>
              <a:t>다섯째 수준</a:t>
            </a:r>
          </a:p>
        </p:txBody>
      </p:sp>
      <p:sp>
        <p:nvSpPr>
          <p:cNvPr id="410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zh-CN" dirty="0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 advTm="0">
    <p:random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DotumChe" panose="020B0609000101010101" pitchFamily="49" charset="-127"/>
          <a:ea typeface="DotumChe" panose="020B0609000101010101" pitchFamily="49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EF4B00-5856-478C-A043-97793B43F941}" type="datetime1">
              <a:rPr lang="ko-KR" altLang="en-US"/>
              <a:pPr>
                <a:defRPr/>
              </a:pPr>
              <a:t>2018-08-13</a:t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BF55716D-5980-4960-BF45-022DB690B4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 advTm="0">
    <p:rand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58177565"/>
              </p:ext>
            </p:extLst>
          </p:nvPr>
        </p:nvGraphicFramePr>
        <p:xfrm>
          <a:off x="-913456" y="116632"/>
          <a:ext cx="131054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Pages>0</Pages>
  <Words>90</Words>
  <Characters>0</Characters>
  <Application>Microsoft Office PowerPoint</Application>
  <DocSecurity>0</DocSecurity>
  <PresentationFormat>寬螢幕</PresentationFormat>
  <Lines>0</Lines>
  <Paragraphs>20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DotumChe</vt:lpstr>
      <vt:lpstr>Gulim</vt:lpstr>
      <vt:lpstr>HY견고딕</vt:lpstr>
      <vt:lpstr>Malgun Gothic</vt:lpstr>
      <vt:lpstr>標楷體</vt:lpstr>
      <vt:lpstr>Arial</vt:lpstr>
      <vt:lpstr>디자인 사용자 지정</vt:lpstr>
      <vt:lpstr>3_Office 테마</vt:lpstr>
      <vt:lpstr>1_디자인 사용자 지정</vt:lpstr>
      <vt:lpstr>PowerPoint 簡報</vt:lpstr>
    </vt:vector>
  </TitlesOfParts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user</cp:lastModifiedBy>
  <cp:revision>2505</cp:revision>
  <dcterms:created xsi:type="dcterms:W3CDTF">2010-06-15T09:00:58Z</dcterms:created>
  <dcterms:modified xsi:type="dcterms:W3CDTF">2018-08-13T06:00:27Z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